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60" r:id="rId4"/>
    <p:sldId id="261" r:id="rId5"/>
    <p:sldId id="257" r:id="rId6"/>
    <p:sldId id="258" r:id="rId7"/>
    <p:sldId id="272" r:id="rId8"/>
    <p:sldId id="259" r:id="rId9"/>
    <p:sldId id="262" r:id="rId10"/>
    <p:sldId id="267" r:id="rId11"/>
    <p:sldId id="271" r:id="rId12"/>
    <p:sldId id="273" r:id="rId13"/>
    <p:sldId id="263" r:id="rId14"/>
    <p:sldId id="274" r:id="rId15"/>
    <p:sldId id="268" r:id="rId16"/>
    <p:sldId id="269" r:id="rId17"/>
    <p:sldId id="270" r:id="rId18"/>
    <p:sldId id="279" r:id="rId19"/>
    <p:sldId id="276" r:id="rId20"/>
    <p:sldId id="277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ihanwang/Desktop/embert/e-mbe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ihanwang/Desktop/embert/e-mbe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ihanwang/Desktop/embert/e-mbe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performance on 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Sheet1!$P$5</c:f>
              <c:strCache>
                <c:ptCount val="1"/>
                <c:pt idx="0">
                  <c:v>M-BERT_supervised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Sheet1!$O$6:$O$7</c:f>
              <c:strCache>
                <c:ptCount val="2"/>
                <c:pt idx="0">
                  <c:v>In M-BERT</c:v>
                </c:pt>
                <c:pt idx="1">
                  <c:v>Out of M-BERT</c:v>
                </c:pt>
              </c:strCache>
            </c:strRef>
          </c:cat>
          <c:val>
            <c:numRef>
              <c:f>Sheet1!$P$6:$P$7</c:f>
              <c:numCache>
                <c:formatCode>General</c:formatCode>
                <c:ptCount val="2"/>
                <c:pt idx="0">
                  <c:v>74.597499999999997</c:v>
                </c:pt>
                <c:pt idx="1">
                  <c:v>53.542727272727276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C-1E4C-9A6C-DF0761B40D5A}"/>
            </c:ext>
          </c:extLst>
        </c:ser>
        <c:ser>
          <c:idx val="1"/>
          <c:order val="1"/>
          <c:tx>
            <c:strRef>
              <c:f>Sheet1!$Q$5</c:f>
              <c:strCache>
                <c:ptCount val="1"/>
                <c:pt idx="0">
                  <c:v>M-BERT zeroshot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Sheet1!$O$6:$O$7</c:f>
              <c:strCache>
                <c:ptCount val="2"/>
                <c:pt idx="0">
                  <c:v>In M-BERT</c:v>
                </c:pt>
                <c:pt idx="1">
                  <c:v>Out of M-BERT</c:v>
                </c:pt>
              </c:strCache>
            </c:strRef>
          </c:cat>
          <c:val>
            <c:numRef>
              <c:f>Sheet1!$Q$6:$Q$7</c:f>
              <c:numCache>
                <c:formatCode>General</c:formatCode>
                <c:ptCount val="2"/>
                <c:pt idx="0">
                  <c:v>50.658749999999998</c:v>
                </c:pt>
                <c:pt idx="1">
                  <c:v>12.697272727272729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C-1E4C-9A6C-DF0761B40D5A}"/>
            </c:ext>
          </c:extLst>
        </c:ser>
        <c:ser>
          <c:idx val="2"/>
          <c:order val="2"/>
          <c:tx>
            <c:strRef>
              <c:f>Sheet1!$R$5</c:f>
              <c:strCache>
                <c:ptCount val="1"/>
                <c:pt idx="0">
                  <c:v>E-MBERT zeroshot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Sheet1!$O$6:$O$7</c:f>
              <c:strCache>
                <c:ptCount val="2"/>
                <c:pt idx="0">
                  <c:v>In M-BERT</c:v>
                </c:pt>
                <c:pt idx="1">
                  <c:v>Out of M-BERT</c:v>
                </c:pt>
              </c:strCache>
            </c:strRef>
          </c:cat>
          <c:val>
            <c:numRef>
              <c:f>Sheet1!$R$6:$R$7</c:f>
              <c:numCache>
                <c:formatCode>General</c:formatCode>
                <c:ptCount val="2"/>
                <c:pt idx="0">
                  <c:v>56.622500000000009</c:v>
                </c:pt>
                <c:pt idx="1">
                  <c:v>35.573636363636361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C-1E4C-9A6C-DF0761B40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236096"/>
        <c:axId val="395237728"/>
      </c:barChart>
      <c:catAx>
        <c:axId val="3952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37728"/>
        <c:crosses val="autoZero"/>
        <c:auto val="1"/>
        <c:lblAlgn val="ctr"/>
        <c:lblOffset val="100"/>
        <c:noMultiLvlLbl val="0"/>
      </c:catAx>
      <c:valAx>
        <c:axId val="3952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(F1)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Languages in M-BERT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M-BERT supervised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Sheet3!$A$2:$A$18</c:f>
              <c:strCache>
                <c:ptCount val="17"/>
                <c:pt idx="0">
                  <c:v>Turkish</c:v>
                </c:pt>
                <c:pt idx="1">
                  <c:v>Farsi</c:v>
                </c:pt>
                <c:pt idx="2">
                  <c:v>Bengali</c:v>
                </c:pt>
                <c:pt idx="3">
                  <c:v>Hungarian</c:v>
                </c:pt>
                <c:pt idx="4">
                  <c:v>Russian</c:v>
                </c:pt>
                <c:pt idx="5">
                  <c:v>Uzbek</c:v>
                </c:pt>
                <c:pt idx="6">
                  <c:v>Tamil</c:v>
                </c:pt>
                <c:pt idx="7">
                  <c:v>Thai</c:v>
                </c:pt>
                <c:pt idx="8">
                  <c:v>Indonesian</c:v>
                </c:pt>
                <c:pt idx="9">
                  <c:v>Spanish</c:v>
                </c:pt>
                <c:pt idx="10">
                  <c:v>Mandarin</c:v>
                </c:pt>
                <c:pt idx="11">
                  <c:v>Hindi</c:v>
                </c:pt>
                <c:pt idx="12">
                  <c:v>Tagalog</c:v>
                </c:pt>
                <c:pt idx="13">
                  <c:v>Yoruba</c:v>
                </c:pt>
                <c:pt idx="14">
                  <c:v>Swahili</c:v>
                </c:pt>
                <c:pt idx="15">
                  <c:v>Arabic</c:v>
                </c:pt>
                <c:pt idx="16">
                  <c:v>avg</c:v>
                </c:pt>
              </c:strCache>
            </c:strRef>
          </c:cat>
          <c:val>
            <c:numRef>
              <c:f>Sheet3!$B$2:$B$18</c:f>
              <c:numCache>
                <c:formatCode>General</c:formatCode>
                <c:ptCount val="17"/>
                <c:pt idx="0">
                  <c:v>82.55</c:v>
                </c:pt>
                <c:pt idx="1">
                  <c:v>65.09</c:v>
                </c:pt>
                <c:pt idx="2">
                  <c:v>71.290000000000006</c:v>
                </c:pt>
                <c:pt idx="3">
                  <c:v>81.98</c:v>
                </c:pt>
                <c:pt idx="4">
                  <c:v>75.599999999999994</c:v>
                </c:pt>
                <c:pt idx="5">
                  <c:v>79.36</c:v>
                </c:pt>
                <c:pt idx="6">
                  <c:v>68.55</c:v>
                </c:pt>
                <c:pt idx="7">
                  <c:v>73.58</c:v>
                </c:pt>
                <c:pt idx="8">
                  <c:v>75.67</c:v>
                </c:pt>
                <c:pt idx="9">
                  <c:v>78.12</c:v>
                </c:pt>
                <c:pt idx="10">
                  <c:v>71.760000000000005</c:v>
                </c:pt>
                <c:pt idx="11">
                  <c:v>72.88</c:v>
                </c:pt>
                <c:pt idx="12">
                  <c:v>85.98</c:v>
                </c:pt>
                <c:pt idx="13">
                  <c:v>75.75</c:v>
                </c:pt>
                <c:pt idx="14">
                  <c:v>74.260000000000005</c:v>
                </c:pt>
                <c:pt idx="15">
                  <c:v>61.14</c:v>
                </c:pt>
                <c:pt idx="16">
                  <c:v>74.597499999999997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8-8F46-A1A4-75BC0DBEABFC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M-BERT zeroshot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Sheet3!$A$2:$A$18</c:f>
              <c:strCache>
                <c:ptCount val="17"/>
                <c:pt idx="0">
                  <c:v>Turkish</c:v>
                </c:pt>
                <c:pt idx="1">
                  <c:v>Farsi</c:v>
                </c:pt>
                <c:pt idx="2">
                  <c:v>Bengali</c:v>
                </c:pt>
                <c:pt idx="3">
                  <c:v>Hungarian</c:v>
                </c:pt>
                <c:pt idx="4">
                  <c:v>Russian</c:v>
                </c:pt>
                <c:pt idx="5">
                  <c:v>Uzbek</c:v>
                </c:pt>
                <c:pt idx="6">
                  <c:v>Tamil</c:v>
                </c:pt>
                <c:pt idx="7">
                  <c:v>Thai</c:v>
                </c:pt>
                <c:pt idx="8">
                  <c:v>Indonesian</c:v>
                </c:pt>
                <c:pt idx="9">
                  <c:v>Spanish</c:v>
                </c:pt>
                <c:pt idx="10">
                  <c:v>Mandarin</c:v>
                </c:pt>
                <c:pt idx="11">
                  <c:v>Hindi</c:v>
                </c:pt>
                <c:pt idx="12">
                  <c:v>Tagalog</c:v>
                </c:pt>
                <c:pt idx="13">
                  <c:v>Yoruba</c:v>
                </c:pt>
                <c:pt idx="14">
                  <c:v>Swahili</c:v>
                </c:pt>
                <c:pt idx="15">
                  <c:v>Arabic</c:v>
                </c:pt>
                <c:pt idx="16">
                  <c:v>avg</c:v>
                </c:pt>
              </c:strCache>
            </c:strRef>
          </c:cat>
          <c:val>
            <c:numRef>
              <c:f>Sheet3!$C$2:$C$18</c:f>
              <c:numCache>
                <c:formatCode>General</c:formatCode>
                <c:ptCount val="17"/>
                <c:pt idx="0">
                  <c:v>62.8</c:v>
                </c:pt>
                <c:pt idx="1">
                  <c:v>47.71</c:v>
                </c:pt>
                <c:pt idx="2">
                  <c:v>46.18</c:v>
                </c:pt>
                <c:pt idx="3">
                  <c:v>68.260000000000005</c:v>
                </c:pt>
                <c:pt idx="4">
                  <c:v>56.56</c:v>
                </c:pt>
                <c:pt idx="5">
                  <c:v>49.56</c:v>
                </c:pt>
                <c:pt idx="6">
                  <c:v>41.68</c:v>
                </c:pt>
                <c:pt idx="7">
                  <c:v>22.46</c:v>
                </c:pt>
                <c:pt idx="8">
                  <c:v>58.91</c:v>
                </c:pt>
                <c:pt idx="9">
                  <c:v>64.53</c:v>
                </c:pt>
                <c:pt idx="10">
                  <c:v>50</c:v>
                </c:pt>
                <c:pt idx="11">
                  <c:v>48.31</c:v>
                </c:pt>
                <c:pt idx="12">
                  <c:v>66.5</c:v>
                </c:pt>
                <c:pt idx="13">
                  <c:v>37.130000000000003</c:v>
                </c:pt>
                <c:pt idx="14">
                  <c:v>52.39</c:v>
                </c:pt>
                <c:pt idx="15">
                  <c:v>37.56</c:v>
                </c:pt>
                <c:pt idx="16">
                  <c:v>50.658749999999998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8-8F46-A1A4-75BC0DBEABFC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E-MBERT zeroshot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Sheet3!$A$2:$A$18</c:f>
              <c:strCache>
                <c:ptCount val="17"/>
                <c:pt idx="0">
                  <c:v>Turkish</c:v>
                </c:pt>
                <c:pt idx="1">
                  <c:v>Farsi</c:v>
                </c:pt>
                <c:pt idx="2">
                  <c:v>Bengali</c:v>
                </c:pt>
                <c:pt idx="3">
                  <c:v>Hungarian</c:v>
                </c:pt>
                <c:pt idx="4">
                  <c:v>Russian</c:v>
                </c:pt>
                <c:pt idx="5">
                  <c:v>Uzbek</c:v>
                </c:pt>
                <c:pt idx="6">
                  <c:v>Tamil</c:v>
                </c:pt>
                <c:pt idx="7">
                  <c:v>Thai</c:v>
                </c:pt>
                <c:pt idx="8">
                  <c:v>Indonesian</c:v>
                </c:pt>
                <c:pt idx="9">
                  <c:v>Spanish</c:v>
                </c:pt>
                <c:pt idx="10">
                  <c:v>Mandarin</c:v>
                </c:pt>
                <c:pt idx="11">
                  <c:v>Hindi</c:v>
                </c:pt>
                <c:pt idx="12">
                  <c:v>Tagalog</c:v>
                </c:pt>
                <c:pt idx="13">
                  <c:v>Yoruba</c:v>
                </c:pt>
                <c:pt idx="14">
                  <c:v>Swahili</c:v>
                </c:pt>
                <c:pt idx="15">
                  <c:v>Arabic</c:v>
                </c:pt>
                <c:pt idx="16">
                  <c:v>avg</c:v>
                </c:pt>
              </c:strCache>
            </c:strRef>
          </c:cat>
          <c:val>
            <c:numRef>
              <c:f>Sheet3!$D$2:$D$18</c:f>
              <c:numCache>
                <c:formatCode>General</c:formatCode>
                <c:ptCount val="17"/>
                <c:pt idx="0">
                  <c:v>66.19</c:v>
                </c:pt>
                <c:pt idx="1">
                  <c:v>50.26</c:v>
                </c:pt>
                <c:pt idx="2">
                  <c:v>63.49</c:v>
                </c:pt>
                <c:pt idx="3">
                  <c:v>64.36</c:v>
                </c:pt>
                <c:pt idx="4">
                  <c:v>55.7</c:v>
                </c:pt>
                <c:pt idx="5">
                  <c:v>59.68</c:v>
                </c:pt>
                <c:pt idx="6">
                  <c:v>53.42</c:v>
                </c:pt>
                <c:pt idx="7">
                  <c:v>40.99</c:v>
                </c:pt>
                <c:pt idx="8">
                  <c:v>60.73</c:v>
                </c:pt>
                <c:pt idx="9">
                  <c:v>64.75</c:v>
                </c:pt>
                <c:pt idx="10">
                  <c:v>52.3</c:v>
                </c:pt>
                <c:pt idx="11">
                  <c:v>62.72</c:v>
                </c:pt>
                <c:pt idx="12">
                  <c:v>62.61</c:v>
                </c:pt>
                <c:pt idx="13">
                  <c:v>50.72</c:v>
                </c:pt>
                <c:pt idx="14">
                  <c:v>57.21</c:v>
                </c:pt>
                <c:pt idx="15">
                  <c:v>40.83</c:v>
                </c:pt>
                <c:pt idx="16">
                  <c:v>56.622500000000009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8-8F46-A1A4-75BC0DBEA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91392"/>
        <c:axId val="1619693040"/>
      </c:barChart>
      <c:catAx>
        <c:axId val="16196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93040"/>
        <c:crosses val="autoZero"/>
        <c:auto val="1"/>
        <c:lblAlgn val="ctr"/>
        <c:lblOffset val="100"/>
        <c:noMultiLvlLbl val="0"/>
      </c:catAx>
      <c:valAx>
        <c:axId val="161969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9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Languages out</a:t>
            </a:r>
            <a:r>
              <a:rPr lang="en-US" sz="2000" b="1" baseline="0"/>
              <a:t> of M-BERT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Sheet3!$B$22</c:f>
              <c:strCache>
                <c:ptCount val="1"/>
                <c:pt idx="0">
                  <c:v>M-BERT supervised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Sheet3!$A$23:$A$34</c:f>
              <c:strCache>
                <c:ptCount val="12"/>
                <c:pt idx="0">
                  <c:v>Uyghur</c:v>
                </c:pt>
                <c:pt idx="1">
                  <c:v>Amharic</c:v>
                </c:pt>
                <c:pt idx="2">
                  <c:v>Zulu</c:v>
                </c:pt>
                <c:pt idx="3">
                  <c:v>Somali</c:v>
                </c:pt>
                <c:pt idx="4">
                  <c:v>Akan</c:v>
                </c:pt>
                <c:pt idx="5">
                  <c:v>Hausa</c:v>
                </c:pt>
                <c:pt idx="6">
                  <c:v>Sinhala</c:v>
                </c:pt>
                <c:pt idx="7">
                  <c:v>Wolof</c:v>
                </c:pt>
                <c:pt idx="8">
                  <c:v>Kinyarwanda</c:v>
                </c:pt>
                <c:pt idx="9">
                  <c:v>Tigrinya</c:v>
                </c:pt>
                <c:pt idx="10">
                  <c:v>Oromo</c:v>
                </c:pt>
                <c:pt idx="11">
                  <c:v>avg</c:v>
                </c:pt>
              </c:strCache>
            </c:strRef>
          </c:cat>
          <c:val>
            <c:numRef>
              <c:f>Sheet3!$B$23:$B$34</c:f>
              <c:numCache>
                <c:formatCode>General</c:formatCode>
                <c:ptCount val="12"/>
                <c:pt idx="0">
                  <c:v>32.64</c:v>
                </c:pt>
                <c:pt idx="1">
                  <c:v>11.79</c:v>
                </c:pt>
                <c:pt idx="2">
                  <c:v>78.89</c:v>
                </c:pt>
                <c:pt idx="3">
                  <c:v>74.290000000000006</c:v>
                </c:pt>
                <c:pt idx="4">
                  <c:v>75.87</c:v>
                </c:pt>
                <c:pt idx="5">
                  <c:v>67.67</c:v>
                </c:pt>
                <c:pt idx="6">
                  <c:v>18.12</c:v>
                </c:pt>
                <c:pt idx="7">
                  <c:v>67.099999999999994</c:v>
                </c:pt>
                <c:pt idx="8">
                  <c:v>65.849999999999994</c:v>
                </c:pt>
                <c:pt idx="9">
                  <c:v>24.75</c:v>
                </c:pt>
                <c:pt idx="10">
                  <c:v>72</c:v>
                </c:pt>
                <c:pt idx="11">
                  <c:v>53.542727272727276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E-2C42-98B3-EE67EDA72CF1}"/>
            </c:ext>
          </c:extLst>
        </c:ser>
        <c:ser>
          <c:idx val="1"/>
          <c:order val="1"/>
          <c:tx>
            <c:strRef>
              <c:f>Sheet3!$C$22</c:f>
              <c:strCache>
                <c:ptCount val="1"/>
                <c:pt idx="0">
                  <c:v>M-BERT zeroshot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Sheet3!$A$23:$A$34</c:f>
              <c:strCache>
                <c:ptCount val="12"/>
                <c:pt idx="0">
                  <c:v>Uyghur</c:v>
                </c:pt>
                <c:pt idx="1">
                  <c:v>Amharic</c:v>
                </c:pt>
                <c:pt idx="2">
                  <c:v>Zulu</c:v>
                </c:pt>
                <c:pt idx="3">
                  <c:v>Somali</c:v>
                </c:pt>
                <c:pt idx="4">
                  <c:v>Akan</c:v>
                </c:pt>
                <c:pt idx="5">
                  <c:v>Hausa</c:v>
                </c:pt>
                <c:pt idx="6">
                  <c:v>Sinhala</c:v>
                </c:pt>
                <c:pt idx="7">
                  <c:v>Wolof</c:v>
                </c:pt>
                <c:pt idx="8">
                  <c:v>Kinyarwanda</c:v>
                </c:pt>
                <c:pt idx="9">
                  <c:v>Tigrinya</c:v>
                </c:pt>
                <c:pt idx="10">
                  <c:v>Oromo</c:v>
                </c:pt>
                <c:pt idx="11">
                  <c:v>avg</c:v>
                </c:pt>
              </c:strCache>
            </c:strRef>
          </c:cat>
          <c:val>
            <c:numRef>
              <c:f>Sheet3!$C$23:$C$34</c:f>
              <c:numCache>
                <c:formatCode>General</c:formatCode>
                <c:ptCount val="12"/>
                <c:pt idx="0">
                  <c:v>3.59</c:v>
                </c:pt>
                <c:pt idx="1">
                  <c:v>3.27</c:v>
                </c:pt>
                <c:pt idx="2">
                  <c:v>15.82</c:v>
                </c:pt>
                <c:pt idx="3">
                  <c:v>18.350000000000001</c:v>
                </c:pt>
                <c:pt idx="4">
                  <c:v>21.96</c:v>
                </c:pt>
                <c:pt idx="5">
                  <c:v>15.36</c:v>
                </c:pt>
                <c:pt idx="6">
                  <c:v>3.43</c:v>
                </c:pt>
                <c:pt idx="7">
                  <c:v>13.63</c:v>
                </c:pt>
                <c:pt idx="8">
                  <c:v>30.18</c:v>
                </c:pt>
                <c:pt idx="9">
                  <c:v>4.74</c:v>
                </c:pt>
                <c:pt idx="10">
                  <c:v>9.34</c:v>
                </c:pt>
                <c:pt idx="11">
                  <c:v>12.697272727272729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E-2C42-98B3-EE67EDA72CF1}"/>
            </c:ext>
          </c:extLst>
        </c:ser>
        <c:ser>
          <c:idx val="2"/>
          <c:order val="2"/>
          <c:tx>
            <c:strRef>
              <c:f>Sheet3!$D$22</c:f>
              <c:strCache>
                <c:ptCount val="1"/>
                <c:pt idx="0">
                  <c:v>E-MBERT zeroshot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Sheet3!$A$23:$A$34</c:f>
              <c:strCache>
                <c:ptCount val="12"/>
                <c:pt idx="0">
                  <c:v>Uyghur</c:v>
                </c:pt>
                <c:pt idx="1">
                  <c:v>Amharic</c:v>
                </c:pt>
                <c:pt idx="2">
                  <c:v>Zulu</c:v>
                </c:pt>
                <c:pt idx="3">
                  <c:v>Somali</c:v>
                </c:pt>
                <c:pt idx="4">
                  <c:v>Akan</c:v>
                </c:pt>
                <c:pt idx="5">
                  <c:v>Hausa</c:v>
                </c:pt>
                <c:pt idx="6">
                  <c:v>Sinhala</c:v>
                </c:pt>
                <c:pt idx="7">
                  <c:v>Wolof</c:v>
                </c:pt>
                <c:pt idx="8">
                  <c:v>Kinyarwanda</c:v>
                </c:pt>
                <c:pt idx="9">
                  <c:v>Tigrinya</c:v>
                </c:pt>
                <c:pt idx="10">
                  <c:v>Oromo</c:v>
                </c:pt>
                <c:pt idx="11">
                  <c:v>avg</c:v>
                </c:pt>
              </c:strCache>
            </c:strRef>
          </c:cat>
          <c:val>
            <c:numRef>
              <c:f>Sheet3!$D$23:$D$34</c:f>
              <c:numCache>
                <c:formatCode>General</c:formatCode>
                <c:ptCount val="12"/>
                <c:pt idx="0">
                  <c:v>42.98</c:v>
                </c:pt>
                <c:pt idx="1">
                  <c:v>43.7</c:v>
                </c:pt>
                <c:pt idx="2">
                  <c:v>39.65</c:v>
                </c:pt>
                <c:pt idx="3">
                  <c:v>53.63</c:v>
                </c:pt>
                <c:pt idx="4">
                  <c:v>49.02</c:v>
                </c:pt>
                <c:pt idx="5">
                  <c:v>24.37</c:v>
                </c:pt>
                <c:pt idx="6">
                  <c:v>33.97</c:v>
                </c:pt>
                <c:pt idx="7">
                  <c:v>39.700000000000003</c:v>
                </c:pt>
                <c:pt idx="8">
                  <c:v>44.4</c:v>
                </c:pt>
                <c:pt idx="9">
                  <c:v>7.61</c:v>
                </c:pt>
                <c:pt idx="10">
                  <c:v>12.28</c:v>
                </c:pt>
                <c:pt idx="11">
                  <c:v>35.573636363636361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E-2C42-98B3-EE67EDA7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595408"/>
        <c:axId val="1568597056"/>
      </c:barChart>
      <c:catAx>
        <c:axId val="15685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597056"/>
        <c:crosses val="autoZero"/>
        <c:auto val="1"/>
        <c:lblAlgn val="ctr"/>
        <c:lblOffset val="100"/>
        <c:noMultiLvlLbl val="0"/>
      </c:catAx>
      <c:valAx>
        <c:axId val="1568597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5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19C7-120D-404D-B60B-9290C755A504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6233-6C57-2948-BBF5-E7930201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6233-6C57-2948-BBF5-E7930201A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6233-6C57-2948-BBF5-E7930201A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EE7B-33A3-CD4B-8431-9566F491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FD06-92EA-B649-9280-CF665EFE1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CB35-8B61-CC49-A559-F9CBD8BD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A91F-6DE0-9041-9EB2-6B833D45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CFC8-4EE4-1843-BAF5-F3A857D1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5E85-F3C3-AD4C-ACCD-8FAA850C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CA190-E242-D344-8B72-DE436401A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B5953-0076-7D40-AA05-5002FA11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A7B4-60FC-764F-9352-DADF6873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0070-CDD0-9345-BB9B-E2997741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D3F44-D998-7E4D-ADB2-B22625054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F93E2-38A5-454E-8B1C-805A1591B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ACBD-BDC8-FE4D-B367-123C7407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1DA0-004F-664A-82D0-5958709D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631B-D05B-0E44-976F-E5193F23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91A0-5263-E241-BA75-3B756C2A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CF25-485B-6842-9BB5-295926F9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15EB8-D324-604F-9500-0F1D8A7D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ADEB4-AEA8-7141-84A5-8FE828DA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2556-C051-F744-B555-888E2129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F332-BEAD-B64A-A4FE-1F41912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9302A-1B89-C747-ADD9-54B3A094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1418-3245-294C-B82F-C7717832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2CFC6-CFFD-314C-84DD-1A9EA392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1C49-1074-9045-80A1-467248EE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7713-DE78-9348-AFAC-DC058A20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AB6B-8DF7-7745-8127-A30EDAD86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73AC8-045F-4A49-BE62-C3863E84E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06953-AC78-634D-93F5-ED838985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B4447-4E44-1E4B-878F-8E6BEA04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A4C2C-9C05-6844-ABE7-692F9CD0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7883-5F04-DD47-BB85-DCB0347F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4C2FE-8F0F-2F45-A73B-3C5B46D8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AC6B3-F1C7-6244-B6EE-0683DFDDD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FE569-D6BE-0642-A009-A6BF560AA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DF71E-E29C-584F-82E9-C5C0B1181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7FEC1-6DF7-1541-9E3B-50222448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D8F75-0C07-E64A-BD40-40777B50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A345B-DF12-1C4D-ADE1-AF65AE98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1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1155-8A47-874D-A060-F144BFC5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ADE68-1754-CC47-A39E-26AE9EE8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83957-A27A-F24B-8BE3-8F6B9B77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B5FB4-6F42-3043-968D-E71D841E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16732-B2C4-314F-B336-DCA73462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B4747-BC6E-1A45-BB1D-A3EE70A2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1DAA3-D723-734D-B5A8-2017EA6E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E685-6684-5144-97BE-03602DE3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404F-44F4-764B-B925-DCCB68D5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2F79E-84EE-BF4C-9219-ABCB99C07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5795F-4F96-2944-B9C1-92CC0F13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92AC3-66FC-9C44-A2E2-80494F09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A5538-3A39-7C48-B204-A52F844A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21E0-64DD-8C41-9731-919B5DBF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F5706-9406-644F-B204-4B778F604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22A80-FB85-254F-B759-D5C437685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CEF1-4032-6E4A-8EEE-3820C6BC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D214-AE12-7749-9542-5A67276F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64708-AD49-4A43-83E1-FDC0CFAE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3E1C-4637-924C-A994-C95895DA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6C21-0949-754B-8A5A-9F7F4BC0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A7737-F913-9643-A123-9F4EC09C4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9ED4-BE44-B54B-92DB-E3CCB24B7397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3F9C-333F-0B47-A312-15C6048CE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6827B-7263-2A4B-ADBF-74EFF5385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5EFD-17B7-6D45-BC76-8B1903F7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DD05-DA73-B540-BD81-60A6E968A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Extending Multilingual BERT to Low-Resource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4E239-0B33-7A4A-A702-822C41C87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Zihan Wang</a:t>
            </a:r>
          </a:p>
          <a:p>
            <a:r>
              <a:rPr lang="en-US" dirty="0"/>
              <a:t>University of California, San Diego</a:t>
            </a:r>
          </a:p>
          <a:p>
            <a:r>
              <a:rPr lang="en-US" dirty="0"/>
              <a:t>ziw224@ucsd.edu</a:t>
            </a:r>
          </a:p>
        </p:txBody>
      </p:sp>
    </p:spTree>
    <p:extLst>
      <p:ext uri="{BB962C8B-B14F-4D97-AF65-F5344CB8AC3E}">
        <p14:creationId xmlns:p14="http://schemas.microsoft.com/office/powerpoint/2010/main" val="61294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210FA48-DB9C-F84F-A34A-7977ECE0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248" y="188352"/>
            <a:ext cx="6771503" cy="6481296"/>
          </a:xfrm>
        </p:spPr>
      </p:pic>
    </p:spTree>
    <p:extLst>
      <p:ext uri="{BB962C8B-B14F-4D97-AF65-F5344CB8AC3E}">
        <p14:creationId xmlns:p14="http://schemas.microsoft.com/office/powerpoint/2010/main" val="202177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3FEF-CCED-B54D-8AC7-DEBA73C5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on Extend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C3FA-7178-6E4C-9629-025F45C60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on languages in M-BERT: 50.7 -&gt; 56.6</a:t>
            </a:r>
          </a:p>
          <a:p>
            <a:r>
              <a:rPr lang="en-US" dirty="0"/>
              <a:t>Where could the improvement come from?</a:t>
            </a:r>
          </a:p>
          <a:p>
            <a:pPr lvl="1"/>
            <a:r>
              <a:rPr lang="en-US" dirty="0"/>
              <a:t>Additional data used for training </a:t>
            </a:r>
          </a:p>
          <a:p>
            <a:pPr lvl="1"/>
            <a:r>
              <a:rPr lang="en-US" dirty="0"/>
              <a:t>Additional vocabulary created</a:t>
            </a:r>
          </a:p>
          <a:p>
            <a:pPr lvl="1"/>
            <a:r>
              <a:rPr lang="en-US" dirty="0"/>
              <a:t>More focused training on the target language by Extend.</a:t>
            </a:r>
          </a:p>
        </p:txBody>
      </p:sp>
    </p:spTree>
    <p:extLst>
      <p:ext uri="{BB962C8B-B14F-4D97-AF65-F5344CB8AC3E}">
        <p14:creationId xmlns:p14="http://schemas.microsoft.com/office/powerpoint/2010/main" val="233629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558D-60D0-424A-823C-B1D8812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extra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B198B9-3357-884F-9A7F-0FF579B37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44080"/>
              </p:ext>
            </p:extLst>
          </p:nvPr>
        </p:nvGraphicFramePr>
        <p:xfrm>
          <a:off x="838200" y="4411170"/>
          <a:ext cx="10515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6233234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499531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307125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1421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M-BERT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 w/ Wiki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 w/ LORELEI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27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0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6664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EDB5C6-4FB0-1941-AD99-D8A049DC02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Instead of using LORELEI data to extend, we use Wikipedia data that M-BERT is trained on.</a:t>
            </a:r>
          </a:p>
          <a:p>
            <a:r>
              <a:rPr lang="en-US" dirty="0"/>
              <a:t>Whether using Wiki data or LORELEI data doesn’t affect the performance much.</a:t>
            </a:r>
          </a:p>
        </p:txBody>
      </p:sp>
    </p:spTree>
    <p:extLst>
      <p:ext uri="{BB962C8B-B14F-4D97-AF65-F5344CB8AC3E}">
        <p14:creationId xmlns:p14="http://schemas.microsoft.com/office/powerpoint/2010/main" val="297509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ED8E-96A1-F844-8D8B-E8E91007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vocabulary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B19E-50DA-C54B-8EB1-EEF8BB00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extra vocabulary is important for low-resource languages (</a:t>
            </a:r>
            <a:r>
              <a:rPr lang="en-US" dirty="0" err="1"/>
              <a:t>zul</a:t>
            </a:r>
            <a:r>
              <a:rPr lang="en-US" dirty="0"/>
              <a:t>, </a:t>
            </a:r>
            <a:r>
              <a:rPr lang="en-US" dirty="0" err="1"/>
              <a:t>uig</a:t>
            </a:r>
            <a:r>
              <a:rPr lang="en-US" dirty="0"/>
              <a:t>), since there might be word-pieces that doesn’t exist in M-BERT’s vocab</a:t>
            </a:r>
          </a:p>
          <a:p>
            <a:r>
              <a:rPr lang="en-US" dirty="0"/>
              <a:t>Still brings improvements to in M-BERT languages: M-BERT’s vocab might not be enough.</a:t>
            </a:r>
          </a:p>
          <a:p>
            <a:r>
              <a:rPr lang="en-US" dirty="0"/>
              <a:t>Improvements on </a:t>
            </a:r>
            <a:r>
              <a:rPr lang="en-US" dirty="0" err="1"/>
              <a:t>hin</a:t>
            </a:r>
            <a:r>
              <a:rPr lang="en-US" dirty="0"/>
              <a:t>, </a:t>
            </a:r>
            <a:r>
              <a:rPr lang="en-US" dirty="0" err="1"/>
              <a:t>tha</a:t>
            </a:r>
            <a:r>
              <a:rPr lang="en-US" dirty="0"/>
              <a:t> and </a:t>
            </a:r>
            <a:r>
              <a:rPr lang="en-US" dirty="0" err="1"/>
              <a:t>uig</a:t>
            </a:r>
            <a:r>
              <a:rPr lang="en-US" dirty="0"/>
              <a:t> are significant without increase.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B5079B-4A72-1F49-BC7A-E7D5DAC9C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50237"/>
              </p:ext>
            </p:extLst>
          </p:nvPr>
        </p:nvGraphicFramePr>
        <p:xfrm>
          <a:off x="838200" y="4669023"/>
          <a:ext cx="10515596" cy="18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8862">
                  <a:extLst>
                    <a:ext uri="{9D8B030D-6E8A-4147-A177-3AD203B41FA5}">
                      <a16:colId xmlns:a16="http://schemas.microsoft.com/office/drawing/2014/main" val="3107090274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2543767867"/>
                    </a:ext>
                  </a:extLst>
                </a:gridCol>
                <a:gridCol w="1965434">
                  <a:extLst>
                    <a:ext uri="{9D8B030D-6E8A-4147-A177-3AD203B41FA5}">
                      <a16:colId xmlns:a16="http://schemas.microsoft.com/office/drawing/2014/main" val="1965972248"/>
                    </a:ext>
                  </a:extLst>
                </a:gridCol>
                <a:gridCol w="1660635">
                  <a:extLst>
                    <a:ext uri="{9D8B030D-6E8A-4147-A177-3AD203B41FA5}">
                      <a16:colId xmlns:a16="http://schemas.microsoft.com/office/drawing/2014/main" val="7879767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2948904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1597256213"/>
                    </a:ext>
                  </a:extLst>
                </a:gridCol>
                <a:gridCol w="1747341">
                  <a:extLst>
                    <a:ext uri="{9D8B030D-6E8A-4147-A177-3AD203B41FA5}">
                      <a16:colId xmlns:a16="http://schemas.microsoft.com/office/drawing/2014/main" val="1761911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M-BERT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vocab: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30,000 (default)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4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5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0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34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3AED-830F-3C45-84F4-A0783AB4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Extends</a:t>
            </a:r>
            <a:r>
              <a:rPr lang="en-US" dirty="0"/>
              <a:t> the performance on M-BERT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6AEE-B335-3D4D-BCC1-C0085D35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languages both out of M-BERT, and in M-BERT.</a:t>
            </a:r>
          </a:p>
          <a:p>
            <a:pPr lvl="1"/>
            <a:r>
              <a:rPr lang="en-US" dirty="0"/>
              <a:t>Increasing vocabulary is very useful, especially for low resource languages.</a:t>
            </a:r>
          </a:p>
          <a:p>
            <a:pPr lvl="1"/>
            <a:r>
              <a:rPr lang="en-US" dirty="0"/>
              <a:t>Even without expanding the vocab, improvements still exist.</a:t>
            </a:r>
          </a:p>
          <a:p>
            <a:pPr lvl="1"/>
            <a:r>
              <a:rPr lang="en-US" dirty="0"/>
              <a:t>Focusing on the target language is useful.</a:t>
            </a:r>
          </a:p>
          <a:p>
            <a:endParaRPr lang="en-US" dirty="0"/>
          </a:p>
          <a:p>
            <a:r>
              <a:rPr lang="en-US" dirty="0"/>
              <a:t>Can also train a Bilingual BERT on Source and Target.</a:t>
            </a:r>
          </a:p>
          <a:p>
            <a:pPr lvl="1"/>
            <a:r>
              <a:rPr lang="en-US" dirty="0"/>
              <a:t>Appropriate super-sampling and sub-sampling is applied. </a:t>
            </a:r>
          </a:p>
          <a:p>
            <a:pPr lvl="1"/>
            <a:r>
              <a:rPr lang="en-US" dirty="0"/>
              <a:t>Can expect that retraining costs more time.</a:t>
            </a:r>
          </a:p>
        </p:txBody>
      </p:sp>
    </p:spTree>
    <p:extLst>
      <p:ext uri="{BB962C8B-B14F-4D97-AF65-F5344CB8AC3E}">
        <p14:creationId xmlns:p14="http://schemas.microsoft.com/office/powerpoint/2010/main" val="411751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0B93-816E-A14F-8F2A-C2C895A6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against Bilingual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6746-6D99-A943-8AB6-6F7357D5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transfer from English to a Low resource language, we can always train a Bilingual BERT on the two languages.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1908C5-9E63-7546-B81C-0B5DB157D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25995"/>
              </p:ext>
            </p:extLst>
          </p:nvPr>
        </p:nvGraphicFramePr>
        <p:xfrm>
          <a:off x="2032000" y="2863777"/>
          <a:ext cx="8127999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2551">
                  <a:extLst>
                    <a:ext uri="{9D8B030D-6E8A-4147-A177-3AD203B41FA5}">
                      <a16:colId xmlns:a16="http://schemas.microsoft.com/office/drawing/2014/main" val="3140704831"/>
                    </a:ext>
                  </a:extLst>
                </a:gridCol>
                <a:gridCol w="2606566">
                  <a:extLst>
                    <a:ext uri="{9D8B030D-6E8A-4147-A177-3AD203B41FA5}">
                      <a16:colId xmlns:a16="http://schemas.microsoft.com/office/drawing/2014/main" val="1564680472"/>
                    </a:ext>
                  </a:extLst>
                </a:gridCol>
                <a:gridCol w="2928882">
                  <a:extLst>
                    <a:ext uri="{9D8B030D-6E8A-4147-A177-3AD203B41FA5}">
                      <a16:colId xmlns:a16="http://schemas.microsoft.com/office/drawing/2014/main" val="2409986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resource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Bilingual 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Extended Multilingual BERT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77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Uyghur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42.98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3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Amharic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46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39.65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6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53.63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7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9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709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CF98BE-BB7E-8446-BD4F-54F772CFD148}"/>
              </a:ext>
            </a:extLst>
          </p:cNvPr>
          <p:cNvSpPr txBox="1"/>
          <p:nvPr/>
        </p:nvSpPr>
        <p:spPr>
          <a:xfrm>
            <a:off x="1795174" y="6176961"/>
            <a:ext cx="87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About 2% F1 increase on average for 11 low resource languages</a:t>
            </a:r>
          </a:p>
        </p:txBody>
      </p:sp>
    </p:spTree>
    <p:extLst>
      <p:ext uri="{BB962C8B-B14F-4D97-AF65-F5344CB8AC3E}">
        <p14:creationId xmlns:p14="http://schemas.microsoft.com/office/powerpoint/2010/main" val="142653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9BCF-C981-A04D-B1EC-AB5BB33F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speed against B-BERT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2A1A223-4AE8-DB44-A275-B3CAC2026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145" y="1825625"/>
            <a:ext cx="7741710" cy="4351338"/>
          </a:xfrm>
        </p:spPr>
      </p:pic>
    </p:spTree>
    <p:extLst>
      <p:ext uri="{BB962C8B-B14F-4D97-AF65-F5344CB8AC3E}">
        <p14:creationId xmlns:p14="http://schemas.microsoft.com/office/powerpoint/2010/main" val="239479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0386-4A90-5A40-B333-AC5D744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E-MBERT is superior to training B-BERT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27E8-388C-2449-B88F-D41F62A3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performance and convergence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Better on Source Language (English)?</a:t>
            </a:r>
          </a:p>
          <a:p>
            <a:pPr lvl="2"/>
            <a:r>
              <a:rPr lang="en-US" dirty="0"/>
              <a:t>No clear advantage on understanding on English</a:t>
            </a:r>
          </a:p>
          <a:p>
            <a:pPr lvl="2"/>
            <a:r>
              <a:rPr lang="en-US" dirty="0"/>
              <a:t>On English NER, E-MBERT: 76.78, B-BERT: 79.60</a:t>
            </a:r>
          </a:p>
          <a:p>
            <a:pPr lvl="1"/>
            <a:r>
              <a:rPr lang="en-US" dirty="0"/>
              <a:t>Better on Source -&gt; Target Learning ?</a:t>
            </a:r>
          </a:p>
          <a:p>
            <a:pPr lvl="2"/>
            <a:r>
              <a:rPr lang="en-US" dirty="0"/>
              <a:t>Likely true</a:t>
            </a:r>
          </a:p>
          <a:p>
            <a:pPr lvl="2"/>
            <a:r>
              <a:rPr lang="en-US" dirty="0"/>
              <a:t>The extra languages in M-BERT might be helping to transfer.</a:t>
            </a:r>
          </a:p>
        </p:txBody>
      </p:sp>
    </p:spTree>
    <p:extLst>
      <p:ext uri="{BB962C8B-B14F-4D97-AF65-F5344CB8AC3E}">
        <p14:creationId xmlns:p14="http://schemas.microsoft.com/office/powerpoint/2010/main" val="217926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DD05-DA73-B540-BD81-60A6E968A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Related 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28ADAD-1B03-3C4A-A18C-46C83DA82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C98E-B955-2147-B021-97E81EC0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Cross-Lingual Ability of Multilingual BERT: An Empirical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8397C-DEA9-7549-9BBE-1A41129D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multilingual BERT works?</a:t>
            </a:r>
          </a:p>
          <a:p>
            <a:r>
              <a:rPr lang="en-US" dirty="0"/>
              <a:t>Language similarity:</a:t>
            </a:r>
          </a:p>
          <a:p>
            <a:pPr lvl="1"/>
            <a:r>
              <a:rPr lang="en-US" dirty="0"/>
              <a:t>Is word-piece overlap important? No.</a:t>
            </a:r>
          </a:p>
          <a:p>
            <a:pPr lvl="1"/>
            <a:r>
              <a:rPr lang="en-US" dirty="0"/>
              <a:t>Is word-order important? Yes.</a:t>
            </a:r>
          </a:p>
          <a:p>
            <a:pPr lvl="1"/>
            <a:r>
              <a:rPr lang="en-US" dirty="0"/>
              <a:t>Is word-frequency enough? No.</a:t>
            </a:r>
          </a:p>
          <a:p>
            <a:r>
              <a:rPr lang="en-US" dirty="0"/>
              <a:t>Model structure:</a:t>
            </a:r>
          </a:p>
          <a:p>
            <a:pPr lvl="1"/>
            <a:r>
              <a:rPr lang="en-US" dirty="0"/>
              <a:t>Which is more important, depth or width? Depth.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B554F-61CE-6342-ADAC-2898E8FA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49" y="1042558"/>
            <a:ext cx="3801209" cy="2805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B43F6-416D-7E48-8CBE-D703256C8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52149" y="3901154"/>
            <a:ext cx="3869336" cy="28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7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017D-82E0-264E-813F-99723584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D424-C465-FB46-97C8-00FC2A50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Cross-lingual Zero-shot Transfer</a:t>
            </a:r>
          </a:p>
          <a:p>
            <a:r>
              <a:rPr lang="en-US" dirty="0"/>
              <a:t>Our method </a:t>
            </a:r>
            <a:r>
              <a:rPr lang="en-US" i="1" dirty="0"/>
              <a:t>Extend</a:t>
            </a:r>
          </a:p>
          <a:p>
            <a:r>
              <a:rPr lang="en-US" dirty="0"/>
              <a:t>Experiments and ablation studies</a:t>
            </a:r>
          </a:p>
          <a:p>
            <a:r>
              <a:rPr lang="en-US" dirty="0"/>
              <a:t>Related works</a:t>
            </a:r>
          </a:p>
          <a:p>
            <a:r>
              <a:rPr lang="en-US" dirty="0"/>
              <a:t>Conclusion and future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5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AD25-16DD-F54F-A4FB-13940549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X-Class: Text Classification with Extremely Weak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D6EE-CD40-564F-92E0-0F6C65A4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only the class name as supervision.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Estimating class-oriented representations -&gt; Clustering -&gt; Training.</a:t>
            </a:r>
          </a:p>
          <a:p>
            <a:r>
              <a:rPr lang="en-US" dirty="0"/>
              <a:t>Rivals and outperforms models that require expert given seed-words.</a:t>
            </a:r>
          </a:p>
          <a:p>
            <a:endParaRPr lang="en-US" dirty="0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7EF7913-D403-9248-92AD-F41832EE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562139"/>
            <a:ext cx="77343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16CF2-103D-F540-864D-3A4F85E0C62A}"/>
              </a:ext>
            </a:extLst>
          </p:cNvPr>
          <p:cNvSpPr/>
          <p:nvPr/>
        </p:nvSpPr>
        <p:spPr>
          <a:xfrm>
            <a:off x="451945" y="4414345"/>
            <a:ext cx="5339255" cy="1660634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7527C-DAD1-1847-A51F-70288E5D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0554-9AEA-5A41-BDDE-D87FCD83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8103" cy="2588720"/>
          </a:xfrm>
        </p:spPr>
        <p:txBody>
          <a:bodyPr>
            <a:normAutofit/>
          </a:bodyPr>
          <a:lstStyle/>
          <a:p>
            <a:r>
              <a:rPr lang="en-US" sz="2100" dirty="0"/>
              <a:t>Extend: a simple but effective method that can be applied on Multilingual BERT for Cross-Lingual Transfer Learning.</a:t>
            </a:r>
          </a:p>
          <a:p>
            <a:r>
              <a:rPr lang="en-US" sz="2100" dirty="0"/>
              <a:t>Improves over languages in and out of M-BERT.</a:t>
            </a:r>
          </a:p>
          <a:p>
            <a:r>
              <a:rPr lang="en-US" sz="2100" dirty="0"/>
              <a:t>Superior than training a Bilingual BERT from scratch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825894-0090-FF45-ADE5-F55E073797F0}"/>
              </a:ext>
            </a:extLst>
          </p:cNvPr>
          <p:cNvSpPr txBox="1">
            <a:spLocks/>
          </p:cNvSpPr>
          <p:nvPr/>
        </p:nvSpPr>
        <p:spPr>
          <a:xfrm>
            <a:off x="733097" y="4700998"/>
            <a:ext cx="5058103" cy="99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More careful design for vocabulary.</a:t>
            </a:r>
          </a:p>
          <a:p>
            <a:r>
              <a:rPr lang="en-US" sz="2100" dirty="0"/>
              <a:t>Account for multiple languages.</a:t>
            </a:r>
            <a:endParaRPr lang="en-US" sz="17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A42C5C-5CF6-E746-8BEE-A9AF5C650D58}"/>
              </a:ext>
            </a:extLst>
          </p:cNvPr>
          <p:cNvSpPr txBox="1">
            <a:spLocks/>
          </p:cNvSpPr>
          <p:nvPr/>
        </p:nvSpPr>
        <p:spPr>
          <a:xfrm>
            <a:off x="790904" y="6243140"/>
            <a:ext cx="10515600" cy="422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Thanks for listening. 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0D05E-2365-354C-9E71-489C1B00EFF1}"/>
              </a:ext>
            </a:extLst>
          </p:cNvPr>
          <p:cNvSpPr txBox="1"/>
          <p:nvPr/>
        </p:nvSpPr>
        <p:spPr>
          <a:xfrm>
            <a:off x="697623" y="5679961"/>
            <a:ext cx="482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ZihanWangKi</a:t>
            </a:r>
            <a:r>
              <a:rPr lang="en-US" dirty="0"/>
              <a:t>/</a:t>
            </a:r>
            <a:r>
              <a:rPr lang="en-US" dirty="0" err="1"/>
              <a:t>extend_bert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D1C9AD-7AC5-6245-87AC-B9ED6C8280DD}"/>
              </a:ext>
            </a:extLst>
          </p:cNvPr>
          <p:cNvSpPr/>
          <p:nvPr/>
        </p:nvSpPr>
        <p:spPr>
          <a:xfrm>
            <a:off x="6560301" y="1671405"/>
            <a:ext cx="5339255" cy="437788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D46C9-18AA-E841-AE6D-7824B5EED8DA}"/>
              </a:ext>
            </a:extLst>
          </p:cNvPr>
          <p:cNvSpPr txBox="1"/>
          <p:nvPr/>
        </p:nvSpPr>
        <p:spPr>
          <a:xfrm>
            <a:off x="6709719" y="1858849"/>
            <a:ext cx="5030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Cross-Lingual Ability of Multilingual BERT: An Empirical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M-BERT works?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Word-piece overlap is not the key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5647-31C9-4541-87D9-B3F9FE798335}"/>
              </a:ext>
            </a:extLst>
          </p:cNvPr>
          <p:cNvSpPr txBox="1"/>
          <p:nvPr/>
        </p:nvSpPr>
        <p:spPr>
          <a:xfrm>
            <a:off x="6925962" y="2996968"/>
            <a:ext cx="45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CogComp</a:t>
            </a:r>
            <a:r>
              <a:rPr lang="en-US" dirty="0"/>
              <a:t>/</a:t>
            </a:r>
            <a:r>
              <a:rPr lang="en-US" dirty="0" err="1"/>
              <a:t>mbert</a:t>
            </a:r>
            <a:r>
              <a:rPr lang="en-US" dirty="0"/>
              <a:t>-study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57CD5-9624-7C40-9DFE-7DCE5645A68C}"/>
              </a:ext>
            </a:extLst>
          </p:cNvPr>
          <p:cNvSpPr txBox="1"/>
          <p:nvPr/>
        </p:nvSpPr>
        <p:spPr>
          <a:xfrm>
            <a:off x="6709719" y="3969132"/>
            <a:ext cx="5030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Lucida Grande" panose="020B0600040502020204" pitchFamily="34" charset="0"/>
              </a:rPr>
              <a:t>X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-Class: Text </a:t>
            </a:r>
            <a:r>
              <a:rPr lang="en-US" b="1" dirty="0">
                <a:solidFill>
                  <a:srgbClr val="000000"/>
                </a:solidFill>
                <a:latin typeface="Lucida Grande" panose="020B0600040502020204" pitchFamily="34" charset="0"/>
              </a:rPr>
              <a:t>C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lassification with Extremely </a:t>
            </a:r>
            <a:r>
              <a:rPr lang="en-US" b="1" dirty="0">
                <a:solidFill>
                  <a:srgbClr val="000000"/>
                </a:solidFill>
                <a:latin typeface="Lucida Grande" panose="020B0600040502020204" pitchFamily="34" charset="0"/>
              </a:rPr>
              <a:t>W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eak </a:t>
            </a:r>
            <a:r>
              <a:rPr lang="en-US" b="1" dirty="0">
                <a:solidFill>
                  <a:srgbClr val="000000"/>
                </a:solidFill>
                <a:latin typeface="Lucida Grande" panose="020B0600040502020204" pitchFamily="34" charset="0"/>
              </a:rPr>
              <a:t>S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class names themselves as only supervision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Representation learning -&gt; Clustering -&gt; Training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9CF0C-F130-774D-ACB4-A77017AD805B}"/>
              </a:ext>
            </a:extLst>
          </p:cNvPr>
          <p:cNvSpPr txBox="1"/>
          <p:nvPr/>
        </p:nvSpPr>
        <p:spPr>
          <a:xfrm>
            <a:off x="6925962" y="5244662"/>
            <a:ext cx="45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ZihanWangKi</a:t>
            </a:r>
            <a:r>
              <a:rPr lang="en-US" dirty="0"/>
              <a:t>/</a:t>
            </a:r>
            <a:r>
              <a:rPr lang="en-US" dirty="0" err="1"/>
              <a:t>XClass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7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B88F-12F3-DB4B-ADD8-6B9617C5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Annotations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3303-1DB3-4541-B400-E6251AEC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/>
              <a:t>It is hard to obtain annotations for low resource languages. </a:t>
            </a:r>
          </a:p>
          <a:p>
            <a:r>
              <a:rPr lang="en-US" dirty="0"/>
              <a:t>A widely used approach is to </a:t>
            </a:r>
            <a:r>
              <a:rPr lang="en-US" i="1" dirty="0"/>
              <a:t>transfer </a:t>
            </a:r>
            <a:r>
              <a:rPr lang="en-US" dirty="0"/>
              <a:t>knowledge</a:t>
            </a:r>
            <a:r>
              <a:rPr lang="en-US" i="1" dirty="0"/>
              <a:t> </a:t>
            </a:r>
            <a:r>
              <a:rPr lang="en-US" dirty="0"/>
              <a:t>from high-resource languages (Source) to low-resource languages (LRL, Target).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49C22-3704-7445-B57D-AF72DB55D786}"/>
              </a:ext>
            </a:extLst>
          </p:cNvPr>
          <p:cNvSpPr txBox="1"/>
          <p:nvPr/>
        </p:nvSpPr>
        <p:spPr>
          <a:xfrm>
            <a:off x="2258739" y="3816628"/>
            <a:ext cx="80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[Jim]</a:t>
            </a:r>
            <a:r>
              <a:rPr lang="en-US" baseline="-25000" dirty="0">
                <a:latin typeface="Georgia" panose="02040502050405020303" pitchFamily="18" charset="0"/>
              </a:rPr>
              <a:t>Person</a:t>
            </a:r>
            <a:r>
              <a:rPr lang="en-US" dirty="0">
                <a:latin typeface="Georgia" panose="02040502050405020303" pitchFamily="18" charset="0"/>
              </a:rPr>
              <a:t> bought 300 shares of [Acme Corp.]</a:t>
            </a:r>
            <a:r>
              <a:rPr lang="en-US" baseline="-25000" dirty="0">
                <a:latin typeface="Georgia" panose="02040502050405020303" pitchFamily="18" charset="0"/>
              </a:rPr>
              <a:t>Organization</a:t>
            </a:r>
            <a:r>
              <a:rPr lang="en-US" dirty="0">
                <a:latin typeface="Georgia" panose="02040502050405020303" pitchFamily="18" charset="0"/>
              </a:rPr>
              <a:t> in [2006]</a:t>
            </a:r>
            <a:r>
              <a:rPr lang="en-US" baseline="-25000" dirty="0">
                <a:latin typeface="Georgia" panose="02040502050405020303" pitchFamily="18" charset="0"/>
              </a:rPr>
              <a:t>Time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FB2A1-3013-EF4A-AD82-BB43EBE7B393}"/>
              </a:ext>
            </a:extLst>
          </p:cNvPr>
          <p:cNvSpPr txBox="1"/>
          <p:nvPr/>
        </p:nvSpPr>
        <p:spPr>
          <a:xfrm>
            <a:off x="367862" y="3827138"/>
            <a:ext cx="26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supervision: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72F10-1BB7-9B4D-86D0-9D6B2C47A57C}"/>
              </a:ext>
            </a:extLst>
          </p:cNvPr>
          <p:cNvSpPr txBox="1"/>
          <p:nvPr/>
        </p:nvSpPr>
        <p:spPr>
          <a:xfrm>
            <a:off x="367862" y="4633502"/>
            <a:ext cx="189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BC0AA-B2CD-6049-B8B2-0CDCCB611CFE}"/>
              </a:ext>
            </a:extLst>
          </p:cNvPr>
          <p:cNvSpPr txBox="1"/>
          <p:nvPr/>
        </p:nvSpPr>
        <p:spPr>
          <a:xfrm>
            <a:off x="1518745" y="463350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ବାର୍ସେଲୋନା ଫୁଟବଲ କ୍ଲବ ବା ଫୁଟବଲ କ୍ଲବ ବାର୍ସେଲୋନା (ସ୍ପେନୀୟ ଭାଷାରେ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Futbol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Club Barcelona) </a:t>
            </a:r>
            <a:r>
              <a:rPr lang="or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ସ୍ପେନର ବାର୍ସେଲୋନା ସହରର ଏକ ପ୍ରସିଦ୍ଧ ଫୁଟବଲ କ୍ଲବ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7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EFC3-EB77-1944-9A7A-7FE236D2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AEB25-07BE-344C-BCEF-6112E2F9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Cross-lingual Zero-shot Transfer</a:t>
            </a:r>
          </a:p>
          <a:p>
            <a:r>
              <a:rPr lang="en-US" dirty="0"/>
              <a:t>Requires supervision only on Source Language.</a:t>
            </a:r>
          </a:p>
          <a:p>
            <a:pPr lvl="1"/>
            <a:r>
              <a:rPr lang="en-US" dirty="0"/>
              <a:t>Language adversarial training</a:t>
            </a:r>
          </a:p>
          <a:p>
            <a:pPr lvl="1"/>
            <a:r>
              <a:rPr lang="en-US" dirty="0"/>
              <a:t>Domain adaption</a:t>
            </a:r>
          </a:p>
          <a:p>
            <a:pPr lvl="1"/>
            <a:r>
              <a:rPr lang="en-US" i="1" dirty="0"/>
              <a:t>Pre-trained language models make things easy</a:t>
            </a:r>
          </a:p>
        </p:txBody>
      </p:sp>
      <p:pic>
        <p:nvPicPr>
          <p:cNvPr id="4" name="Picture 2" descr="Image result for bert">
            <a:extLst>
              <a:ext uri="{FF2B5EF4-FFF2-40B4-BE49-F238E27FC236}">
                <a16:creationId xmlns:a16="http://schemas.microsoft.com/office/drawing/2014/main" id="{8AC08E94-DAA5-784B-9A80-D4D3B526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13" y="2199684"/>
            <a:ext cx="1485452" cy="14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7DFB5B9-9126-394D-A2F5-126F6D6C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93552"/>
              </p:ext>
            </p:extLst>
          </p:nvPr>
        </p:nvGraphicFramePr>
        <p:xfrm>
          <a:off x="289035" y="4392247"/>
          <a:ext cx="1161393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3558">
                  <a:extLst>
                    <a:ext uri="{9D8B030D-6E8A-4147-A177-3AD203B41FA5}">
                      <a16:colId xmlns:a16="http://schemas.microsoft.com/office/drawing/2014/main" val="3135862319"/>
                    </a:ext>
                  </a:extLst>
                </a:gridCol>
                <a:gridCol w="1912883">
                  <a:extLst>
                    <a:ext uri="{9D8B030D-6E8A-4147-A177-3AD203B41FA5}">
                      <a16:colId xmlns:a16="http://schemas.microsoft.com/office/drawing/2014/main" val="2105202680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847399331"/>
                    </a:ext>
                  </a:extLst>
                </a:gridCol>
                <a:gridCol w="735724">
                  <a:extLst>
                    <a:ext uri="{9D8B030D-6E8A-4147-A177-3AD203B41FA5}">
                      <a16:colId xmlns:a16="http://schemas.microsoft.com/office/drawing/2014/main" val="3843939378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val="2773411131"/>
                    </a:ext>
                  </a:extLst>
                </a:gridCol>
                <a:gridCol w="704193">
                  <a:extLst>
                    <a:ext uri="{9D8B030D-6E8A-4147-A177-3AD203B41FA5}">
                      <a16:colId xmlns:a16="http://schemas.microsoft.com/office/drawing/2014/main" val="3988296335"/>
                    </a:ext>
                  </a:extLst>
                </a:gridCol>
                <a:gridCol w="746234">
                  <a:extLst>
                    <a:ext uri="{9D8B030D-6E8A-4147-A177-3AD203B41FA5}">
                      <a16:colId xmlns:a16="http://schemas.microsoft.com/office/drawing/2014/main" val="714179450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val="3345903265"/>
                    </a:ext>
                  </a:extLst>
                </a:gridCol>
                <a:gridCol w="777766">
                  <a:extLst>
                    <a:ext uri="{9D8B030D-6E8A-4147-A177-3AD203B41FA5}">
                      <a16:colId xmlns:a16="http://schemas.microsoft.com/office/drawing/2014/main" val="41588300"/>
                    </a:ext>
                  </a:extLst>
                </a:gridCol>
                <a:gridCol w="662151">
                  <a:extLst>
                    <a:ext uri="{9D8B030D-6E8A-4147-A177-3AD203B41FA5}">
                      <a16:colId xmlns:a16="http://schemas.microsoft.com/office/drawing/2014/main" val="992992698"/>
                    </a:ext>
                  </a:extLst>
                </a:gridCol>
                <a:gridCol w="1014248">
                  <a:extLst>
                    <a:ext uri="{9D8B030D-6E8A-4147-A177-3AD203B41FA5}">
                      <a16:colId xmlns:a16="http://schemas.microsoft.com/office/drawing/2014/main" val="1891066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Bilingual sup.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Schewenk</a:t>
                      </a:r>
                      <a:r>
                        <a:rPr lang="en-US" dirty="0"/>
                        <a:t> and Li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Dictionary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0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Artetxe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Schwenk</a:t>
                      </a:r>
                      <a:r>
                        <a:rPr lang="en-US" dirty="0"/>
                        <a:t>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Parallel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73.7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325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0027F64-85CA-314F-BA94-0B78BE90BD9D}"/>
              </a:ext>
            </a:extLst>
          </p:cNvPr>
          <p:cNvSpPr/>
          <p:nvPr/>
        </p:nvSpPr>
        <p:spPr>
          <a:xfrm>
            <a:off x="737016" y="6154589"/>
            <a:ext cx="8041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Beto</a:t>
            </a:r>
            <a:r>
              <a:rPr lang="en-US" dirty="0">
                <a:solidFill>
                  <a:srgbClr val="0070C0"/>
                </a:solidFill>
              </a:rPr>
              <a:t>, Bentz, </a:t>
            </a:r>
            <a:r>
              <a:rPr lang="en-US" dirty="0" err="1">
                <a:solidFill>
                  <a:srgbClr val="0070C0"/>
                </a:solidFill>
              </a:rPr>
              <a:t>Becas</a:t>
            </a:r>
            <a:r>
              <a:rPr lang="en-US" dirty="0">
                <a:solidFill>
                  <a:srgbClr val="0070C0"/>
                </a:solidFill>
              </a:rPr>
              <a:t>: The Surprising Cross-Lingual Effectiveness of BERT: Wu et al.’19]</a:t>
            </a:r>
          </a:p>
        </p:txBody>
      </p:sp>
    </p:spTree>
    <p:extLst>
      <p:ext uri="{BB962C8B-B14F-4D97-AF65-F5344CB8AC3E}">
        <p14:creationId xmlns:p14="http://schemas.microsoft.com/office/powerpoint/2010/main" val="80123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4107-7FAA-4143-927E-0632F53A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No Language Model for LRLs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41A6-F952-F649-804D-1C11B195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6212"/>
          </a:xfrm>
        </p:spPr>
        <p:txBody>
          <a:bodyPr/>
          <a:lstStyle/>
          <a:p>
            <a:r>
              <a:rPr lang="en-US" dirty="0"/>
              <a:t>There are a lot of low resource languages in the world!</a:t>
            </a:r>
          </a:p>
          <a:p>
            <a:pPr lvl="1"/>
            <a:r>
              <a:rPr lang="en-US" dirty="0"/>
              <a:t>About 4,000 with a developed writing system.</a:t>
            </a:r>
          </a:p>
          <a:p>
            <a:pPr lvl="1"/>
            <a:r>
              <a:rPr lang="en-US" dirty="0"/>
              <a:t>Multilingual models typically cover the top-100 languages.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64723FA-9C29-7C49-BFA6-1EB81E7BE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65292"/>
              </p:ext>
            </p:extLst>
          </p:nvPr>
        </p:nvGraphicFramePr>
        <p:xfrm>
          <a:off x="638941" y="3256738"/>
          <a:ext cx="5178097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2060">
                  <a:extLst>
                    <a:ext uri="{9D8B030D-6E8A-4147-A177-3AD203B41FA5}">
                      <a16:colId xmlns:a16="http://schemas.microsoft.com/office/drawing/2014/main" val="2906160076"/>
                    </a:ext>
                  </a:extLst>
                </a:gridCol>
                <a:gridCol w="1456617">
                  <a:extLst>
                    <a:ext uri="{9D8B030D-6E8A-4147-A177-3AD203B41FA5}">
                      <a16:colId xmlns:a16="http://schemas.microsoft.com/office/drawing/2014/main" val="2660362675"/>
                    </a:ext>
                  </a:extLst>
                </a:gridCol>
                <a:gridCol w="2459420">
                  <a:extLst>
                    <a:ext uri="{9D8B030D-6E8A-4147-A177-3AD203B41FA5}">
                      <a16:colId xmlns:a16="http://schemas.microsoft.com/office/drawing/2014/main" val="606886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7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Wikipedia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00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Wikipedia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2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XLM-R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Crawl (</a:t>
                      </a:r>
                      <a:r>
                        <a:rPr lang="en-US" dirty="0" err="1"/>
                        <a:t>CCNet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3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mBART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Crawl (CC25)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7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Wikipedia or CC-News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2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Crawl (mC4)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2514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811B0-65B9-0449-8444-77A577398619}"/>
              </a:ext>
            </a:extLst>
          </p:cNvPr>
          <p:cNvSpPr txBox="1">
            <a:spLocks/>
          </p:cNvSpPr>
          <p:nvPr/>
        </p:nvSpPr>
        <p:spPr>
          <a:xfrm>
            <a:off x="990600" y="3815255"/>
            <a:ext cx="4117428" cy="251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1A4B7-F59E-A54D-A886-B45346E8F513}"/>
              </a:ext>
            </a:extLst>
          </p:cNvPr>
          <p:cNvSpPr txBox="1">
            <a:spLocks/>
          </p:cNvSpPr>
          <p:nvPr/>
        </p:nvSpPr>
        <p:spPr>
          <a:xfrm>
            <a:off x="5959366" y="3369232"/>
            <a:ext cx="6138041" cy="259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apply M-BERT to languages not pretrained on?</a:t>
            </a:r>
          </a:p>
          <a:p>
            <a:pPr lvl="1"/>
            <a:r>
              <a:rPr lang="en-US" dirty="0"/>
              <a:t>Use it, hope for overlapping word-pieces</a:t>
            </a:r>
          </a:p>
          <a:p>
            <a:pPr lvl="1"/>
            <a:r>
              <a:rPr lang="en-US" dirty="0"/>
              <a:t>Retrain a Multilingual (Bilingual) BERT</a:t>
            </a:r>
          </a:p>
          <a:p>
            <a:pPr lvl="1"/>
            <a:r>
              <a:rPr lang="en-US" i="1" dirty="0"/>
              <a:t>Extend M-BERT to the Target LRL.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B163B6-0FB0-A944-90E4-6268E4419D59}"/>
              </a:ext>
            </a:extLst>
          </p:cNvPr>
          <p:cNvSpPr/>
          <p:nvPr/>
        </p:nvSpPr>
        <p:spPr>
          <a:xfrm>
            <a:off x="737016" y="6154589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[mT5 paper: </a:t>
            </a:r>
            <a:r>
              <a:rPr lang="en-US" dirty="0" err="1">
                <a:solidFill>
                  <a:srgbClr val="0070C0"/>
                </a:solidFill>
              </a:rPr>
              <a:t>Xue</a:t>
            </a:r>
            <a:r>
              <a:rPr lang="en-US" dirty="0">
                <a:solidFill>
                  <a:srgbClr val="0070C0"/>
                </a:solidFill>
              </a:rPr>
              <a:t> et al.’20]</a:t>
            </a:r>
          </a:p>
        </p:txBody>
      </p:sp>
    </p:spTree>
    <p:extLst>
      <p:ext uri="{BB962C8B-B14F-4D97-AF65-F5344CB8AC3E}">
        <p14:creationId xmlns:p14="http://schemas.microsoft.com/office/powerpoint/2010/main" val="222662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612E-ED58-7B4E-923F-2A280BD9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Extend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3C973-37BC-FD44-B6EC-EA3EA870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4734"/>
          </a:xfrm>
        </p:spPr>
        <p:txBody>
          <a:bodyPr/>
          <a:lstStyle/>
          <a:p>
            <a:r>
              <a:rPr lang="en-US" dirty="0"/>
              <a:t>Continue the pretraining task on the target language with </a:t>
            </a:r>
            <a:r>
              <a:rPr lang="en-US" u="sng" dirty="0"/>
              <a:t>raw text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Accommodate for new vocabulary</a:t>
            </a:r>
          </a:p>
          <a:p>
            <a:pPr lvl="1"/>
            <a:r>
              <a:rPr lang="en-US" dirty="0"/>
              <a:t>Simple but effective method </a:t>
            </a:r>
          </a:p>
          <a:p>
            <a:pPr lvl="1"/>
            <a:r>
              <a:rPr lang="en-US" dirty="0"/>
              <a:t>Improved performance on both languages in M-BERT and out of M-BERT for cross-lingual NER.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E1CD8E0-05EE-B548-AEBF-126F03CF773C}"/>
              </a:ext>
            </a:extLst>
          </p:cNvPr>
          <p:cNvSpPr/>
          <p:nvPr/>
        </p:nvSpPr>
        <p:spPr>
          <a:xfrm>
            <a:off x="9354207" y="1219200"/>
            <a:ext cx="2175641" cy="62011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 to obtain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AC9570-6657-1348-B24B-96383A46F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26182"/>
              </p:ext>
            </p:extLst>
          </p:nvPr>
        </p:nvGraphicFramePr>
        <p:xfrm>
          <a:off x="6379780" y="3568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FE761E-8B2C-5C44-A835-C0EDD158F996}"/>
              </a:ext>
            </a:extLst>
          </p:cNvPr>
          <p:cNvSpPr txBox="1"/>
          <p:nvPr/>
        </p:nvSpPr>
        <p:spPr>
          <a:xfrm>
            <a:off x="1408386" y="4572531"/>
            <a:ext cx="497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M-BERT: 16 languages that are in the 104 training languages of M-BERT</a:t>
            </a:r>
          </a:p>
          <a:p>
            <a:r>
              <a:rPr lang="en-US" sz="1600" dirty="0"/>
              <a:t>Out of M-BERT: 11 low resource languages that M-BERT was not trained on</a:t>
            </a:r>
          </a:p>
        </p:txBody>
      </p:sp>
    </p:spTree>
    <p:extLst>
      <p:ext uri="{BB962C8B-B14F-4D97-AF65-F5344CB8AC3E}">
        <p14:creationId xmlns:p14="http://schemas.microsoft.com/office/powerpoint/2010/main" val="290814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D735-D544-424F-86F3-F5D87343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ED45-93EB-E64E-8452-CFE28807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Dataset:</a:t>
            </a:r>
          </a:p>
          <a:p>
            <a:pPr lvl="1"/>
            <a:r>
              <a:rPr lang="en-US" dirty="0"/>
              <a:t>NER corpus from LORELEI.</a:t>
            </a:r>
          </a:p>
          <a:p>
            <a:r>
              <a:rPr lang="en-US" dirty="0"/>
              <a:t>NER Model:</a:t>
            </a:r>
          </a:p>
          <a:p>
            <a:pPr lvl="1"/>
            <a:r>
              <a:rPr lang="en-US" dirty="0"/>
              <a:t>Bi-LSTM-CRF from </a:t>
            </a:r>
            <a:r>
              <a:rPr lang="en-US" dirty="0" err="1"/>
              <a:t>AllenNLP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Representations from language model are fixed (i.e., not finetuned)</a:t>
            </a:r>
          </a:p>
          <a:p>
            <a:pPr lvl="1"/>
            <a:r>
              <a:rPr lang="en-US" dirty="0"/>
              <a:t>Performance averaged over 5 runs.</a:t>
            </a:r>
          </a:p>
          <a:p>
            <a:r>
              <a:rPr lang="en-US" dirty="0"/>
              <a:t>BERT training:</a:t>
            </a:r>
          </a:p>
          <a:p>
            <a:pPr lvl="1"/>
            <a:r>
              <a:rPr lang="en-US" dirty="0"/>
              <a:t>When extending, batch size 32, learning rate 2e-5, 500k iterations.</a:t>
            </a:r>
          </a:p>
          <a:p>
            <a:pPr lvl="1"/>
            <a:r>
              <a:rPr lang="en-US" dirty="0"/>
              <a:t>When training from scratch, batch size 32, learning rate 1e-4, 2M iterations.</a:t>
            </a:r>
          </a:p>
        </p:txBody>
      </p:sp>
    </p:spTree>
    <p:extLst>
      <p:ext uri="{BB962C8B-B14F-4D97-AF65-F5344CB8AC3E}">
        <p14:creationId xmlns:p14="http://schemas.microsoft.com/office/powerpoint/2010/main" val="85460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6476-DB56-6549-88DB-3E351B50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in M-BERT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5C29D6B-3DDF-7A48-AA08-825A4C780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3547"/>
              </p:ext>
            </p:extLst>
          </p:nvPr>
        </p:nvGraphicFramePr>
        <p:xfrm>
          <a:off x="838200" y="1825624"/>
          <a:ext cx="1061651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F439C0-6C13-A647-ABC8-3B98A896B52C}"/>
              </a:ext>
            </a:extLst>
          </p:cNvPr>
          <p:cNvSpPr txBox="1"/>
          <p:nvPr/>
        </p:nvSpPr>
        <p:spPr>
          <a:xfrm>
            <a:off x="1795174" y="6176961"/>
            <a:ext cx="87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About 6% F1 increase on average for 16 languages that appears in M-BERT</a:t>
            </a:r>
          </a:p>
        </p:txBody>
      </p:sp>
    </p:spTree>
    <p:extLst>
      <p:ext uri="{BB962C8B-B14F-4D97-AF65-F5344CB8AC3E}">
        <p14:creationId xmlns:p14="http://schemas.microsoft.com/office/powerpoint/2010/main" val="408347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31F1-481B-8C40-BAE2-9D54285D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out of M-BERT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DD664-9A9B-384D-A8BD-CB70D30374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B39878-6939-A449-8681-513C59F0C138}"/>
              </a:ext>
            </a:extLst>
          </p:cNvPr>
          <p:cNvSpPr txBox="1"/>
          <p:nvPr/>
        </p:nvSpPr>
        <p:spPr>
          <a:xfrm>
            <a:off x="1795174" y="6176961"/>
            <a:ext cx="87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About 23% F1 increase on average for 11 languages that are out of M-BERT</a:t>
            </a:r>
          </a:p>
        </p:txBody>
      </p:sp>
    </p:spTree>
    <p:extLst>
      <p:ext uri="{BB962C8B-B14F-4D97-AF65-F5344CB8AC3E}">
        <p14:creationId xmlns:p14="http://schemas.microsoft.com/office/powerpoint/2010/main" val="374114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1130</Words>
  <Application>Microsoft Macintosh PowerPoint</Application>
  <PresentationFormat>Widescreen</PresentationFormat>
  <Paragraphs>268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Lucida Grande</vt:lpstr>
      <vt:lpstr>Office Theme</vt:lpstr>
      <vt:lpstr>Extending Multilingual BERT to Low-Resource Languages</vt:lpstr>
      <vt:lpstr>Content</vt:lpstr>
      <vt:lpstr>Limited Annotations</vt:lpstr>
      <vt:lpstr>Problem setup</vt:lpstr>
      <vt:lpstr>Problem: No Language Model for LRLs</vt:lpstr>
      <vt:lpstr>Our Solution: Extend</vt:lpstr>
      <vt:lpstr>Experiment Setting</vt:lpstr>
      <vt:lpstr>Languages in M-BERT</vt:lpstr>
      <vt:lpstr>Languages out of M-BERT</vt:lpstr>
      <vt:lpstr>PowerPoint Presentation</vt:lpstr>
      <vt:lpstr>Ablation on Extend</vt:lpstr>
      <vt:lpstr>Impact of extra data</vt:lpstr>
      <vt:lpstr>Impact of vocabulary increase</vt:lpstr>
      <vt:lpstr>Extends the performance on M-BERT</vt:lpstr>
      <vt:lpstr>Performance against Bilingual BERT</vt:lpstr>
      <vt:lpstr>Convergence speed against B-BERT</vt:lpstr>
      <vt:lpstr>E-MBERT is superior to training B-BERT</vt:lpstr>
      <vt:lpstr>Related Work</vt:lpstr>
      <vt:lpstr>Cross-Lingual Ability of Multilingual BERT: An Empirical Study</vt:lpstr>
      <vt:lpstr>X-Class: Text Classification with Extremely Weak Supervision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Multilingual BERT to Low-Resource Languages</dc:title>
  <dc:creator>Wang, Zihan</dc:creator>
  <cp:lastModifiedBy>Wang, Zihan</cp:lastModifiedBy>
  <cp:revision>4</cp:revision>
  <dcterms:created xsi:type="dcterms:W3CDTF">2021-01-25T02:58:57Z</dcterms:created>
  <dcterms:modified xsi:type="dcterms:W3CDTF">2021-01-27T18:43:47Z</dcterms:modified>
</cp:coreProperties>
</file>