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874" r:id="rId4"/>
    <p:sldId id="875" r:id="rId5"/>
    <p:sldId id="876" r:id="rId6"/>
    <p:sldId id="878" r:id="rId7"/>
    <p:sldId id="882" r:id="rId8"/>
    <p:sldId id="883" r:id="rId9"/>
    <p:sldId id="903" r:id="rId10"/>
    <p:sldId id="901" r:id="rId11"/>
    <p:sldId id="923" r:id="rId12"/>
    <p:sldId id="924" r:id="rId13"/>
    <p:sldId id="904" r:id="rId14"/>
    <p:sldId id="900" r:id="rId15"/>
    <p:sldId id="880" r:id="rId16"/>
    <p:sldId id="905" r:id="rId17"/>
    <p:sldId id="906" r:id="rId18"/>
    <p:sldId id="907" r:id="rId19"/>
    <p:sldId id="884" r:id="rId20"/>
    <p:sldId id="881" r:id="rId21"/>
    <p:sldId id="92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FA30B-8461-6B4C-BDC6-23212A820953}" type="datetimeFigureOut">
              <a:rPr lang="en-US" smtClean="0"/>
              <a:t>1/11/22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D6FED-2EC4-DC48-B1BB-AE772D817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permutation defined above does not generate a perfectly uniform distribution on all permutations (e.g. even/odd permutations can only be generated by even/odd number of swaps), But it provides a good way to control how “random” we want to generate.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DFA38-32CD-004A-B2D7-6BDBF1028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03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DDFA38-32CD-004A-B2D7-6BDBF10281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19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8497-C1D6-FE41-916E-034F51404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4AAA06-F288-8F42-BD97-92E5B5199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574CC-1C5D-9D48-97CA-F4DAC309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D33-6010-004C-9856-921C825A9CC7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157B1-07E6-764F-AB44-4972F8EB4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AC364-1805-404B-8320-900327F6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7983-3A51-0E4B-AB00-5F838D1FE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E26F-A381-B240-917C-17B254A4D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3F2AF-5E2D-D445-8827-54C6E8A36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9158B-727F-1C42-855A-B61F8EBFF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D33-6010-004C-9856-921C825A9CC7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707D2-8B6B-5645-8266-CC967D85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058B8-5878-4449-8166-F02A6CB07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7983-3A51-0E4B-AB00-5F838D1FE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8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9B346C-8E9C-8145-A09D-A6762E241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8B126-7CD1-764B-AD81-2F7E16686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F9686-E52B-CD44-80E1-AA10BAA7E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D33-6010-004C-9856-921C825A9CC7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BE2DB-0C0D-9F42-99D4-3EF733FCD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E3680-B3FB-8742-BED6-63A72F65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7983-3A51-0E4B-AB00-5F838D1FE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07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3" y="2282884"/>
            <a:ext cx="10363200" cy="1362075"/>
          </a:xfrm>
        </p:spPr>
        <p:txBody>
          <a:bodyPr anchor="t"/>
          <a:lstStyle>
            <a:lvl1pPr algn="l">
              <a:defRPr sz="4000" b="0" i="0" cap="none" baseline="0"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313" y="3875910"/>
            <a:ext cx="10363200" cy="580231"/>
          </a:xfrm>
        </p:spPr>
        <p:txBody>
          <a:bodyPr anchor="b"/>
          <a:lstStyle>
            <a:lvl1pPr marL="0" indent="0">
              <a:buNone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6572" y="1840197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2" y="921799"/>
            <a:ext cx="2452914" cy="841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72" y="1045030"/>
            <a:ext cx="2223552" cy="6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3595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1pPr>
            <a:lvl2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2pPr>
            <a:lvl3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3pPr>
            <a:lvl4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4pPr>
            <a:lvl5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622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2743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3624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829"/>
            <a:ext cx="1061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19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091544"/>
            <a:ext cx="1061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8345" y="3745203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64067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025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5140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r>
              <a:rPr lang="en-US" altLang="zh-TW" dirty="0"/>
              <a:t>Page </a:t>
            </a:r>
            <a:fld id="{ED7074CE-C30A-4906-A13E-F3E63223B4E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-13648"/>
            <a:ext cx="1097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2864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AD0D3-A198-E64A-A14D-F00D46B6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0ABD6-6217-4242-83BB-E3B384B89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1EEE3-8BAA-A340-8005-3E8AE7E3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D33-6010-004C-9856-921C825A9CC7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0D376-EAEC-D242-AD6E-B3D2BFDF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A645A-7420-7245-A5BD-1F8BE9F8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7983-3A51-0E4B-AB00-5F838D1FE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19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BD454-FE9D-CD4F-AF04-8B78701C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95BC6-70B8-3941-AEA3-D83988668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4B461-6BC9-EC4D-A9BF-91ED8BF2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D33-6010-004C-9856-921C825A9CC7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FCE80-7905-524E-A9AB-3E65DA77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EF0A-2FA6-E042-901C-2DE00B7D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7983-3A51-0E4B-AB00-5F838D1FE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1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E1EC2-94F9-B445-AF27-B4C7AF8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C19F6-F820-1947-AC10-C99E900D0A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9855F-646B-C44A-A8F8-EDE071B2A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D769B-15E1-0743-8D3D-7F9A13F6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D33-6010-004C-9856-921C825A9CC7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EB7FE-71AF-1C4A-9D27-5B68C9A7F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ED40C-DBA1-FC45-9ECF-D953B374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7983-3A51-0E4B-AB00-5F838D1FE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7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E76B-DB9A-3B46-AEE8-56F284A8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60E57-7387-544E-B141-68F05F1B0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3B0F5-B41B-3849-B35E-9AD208D72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E746A3-7942-864B-9CE4-49D8006DB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22FD6-5A9F-1A4F-8D26-80DF99E5C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1A1516-802B-9C43-8AA2-29A85B44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D33-6010-004C-9856-921C825A9CC7}" type="datetimeFigureOut">
              <a:rPr lang="en-US" smtClean="0"/>
              <a:t>1/11/22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4B75F-F335-D245-9A6D-4AD5E8884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1D8BF-E172-0344-83C8-FC060666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7983-3A51-0E4B-AB00-5F838D1FE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9C6AB-D18A-3547-B7F9-07CDC9EB6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C2CDE-7D82-4F48-99A2-03796D972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D33-6010-004C-9856-921C825A9CC7}" type="datetimeFigureOut">
              <a:rPr lang="en-US" smtClean="0"/>
              <a:t>1/11/22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34B90B-2AA4-7D4E-A485-5BF8E2B4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24BE0-7696-A24A-9597-A1A17952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7983-3A51-0E4B-AB00-5F838D1FE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8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D4E74F-BF8D-0848-A1CC-8E159089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D33-6010-004C-9856-921C825A9CC7}" type="datetimeFigureOut">
              <a:rPr lang="en-US" smtClean="0"/>
              <a:t>1/11/22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F4EFD-20D9-7E4A-BB3D-A720F82E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6CEF7-4D41-414F-8A54-2FEA83C7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7983-3A51-0E4B-AB00-5F838D1FE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6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D3526-1E2F-7B4E-8C03-005081782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BC36A-9F70-CA4E-97DF-596CEC942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FE25E-8F70-1B42-99E9-21B6584FD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5F555-F431-4140-AD5D-845E88E2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D33-6010-004C-9856-921C825A9CC7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B82BA-1870-1E45-B74A-497FC2D8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1DA0E-58BD-6E49-A9FD-2ED707E5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7983-3A51-0E4B-AB00-5F838D1FE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3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4AC7B-21E5-DE4C-89E0-75BB1211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495C64-C7A4-7E43-8CBF-FA7E391FA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DC0EB-89DC-B54D-B618-0C8105A0F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E7FBC-EEA7-9D4F-BF4C-F65E023C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D33-6010-004C-9856-921C825A9CC7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E1BE0-34D5-8D44-B867-10E9A07C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84F5F-5619-EA4F-8224-A14089FF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7983-3A51-0E4B-AB00-5F838D1FE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8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24F584-A9DA-C943-ADED-2D8CEC75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8760D-135C-1D4A-B4B8-5F22E67E1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29C8C-43B8-5B43-A677-E37AEDB51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D33-6010-004C-9856-921C825A9CC7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7762C-0CBE-4549-B341-5119DEBE2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0789E-FD16-134F-9BD5-D3E1B6711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77983-3A51-0E4B-AB00-5F838D1FE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8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92800" y="6248400"/>
            <a:ext cx="538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51856"/>
            <a:ext cx="10972800" cy="448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48345" y="806055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2792" y="130628"/>
            <a:ext cx="669578" cy="669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06" b="-294"/>
          <a:stretch/>
        </p:blipFill>
        <p:spPr>
          <a:xfrm>
            <a:off x="10613572" y="181430"/>
            <a:ext cx="562428" cy="6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0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tx1">
              <a:lumMod val="75000"/>
              <a:lumOff val="25000"/>
            </a:schemeClr>
          </a:solidFill>
          <a:latin typeface="Helvetica Light" charset="0"/>
          <a:ea typeface="Helvetica Light" charset="0"/>
          <a:cs typeface="Helvetica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24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0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16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16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446A-D76C-3442-8239-75F0C8E30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Cross-Lingual Ability of Multilingual BERT: An Empirical Study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6057F-E401-2845-BE69-EDB42458CA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Karthikeyan K, Zihan Wang, Stephen Mayhew, Dan Roth</a:t>
            </a:r>
          </a:p>
          <a:p>
            <a:r>
              <a:rPr lang="en-US" dirty="0"/>
              <a:t>Jan 11. 2022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F99F465-D60A-A144-8297-C1E8A5475EAE}"/>
              </a:ext>
            </a:extLst>
          </p:cNvPr>
          <p:cNvSpPr txBox="1">
            <a:spLocks/>
          </p:cNvSpPr>
          <p:nvPr/>
        </p:nvSpPr>
        <p:spPr>
          <a:xfrm>
            <a:off x="-578069" y="6481873"/>
            <a:ext cx="6253655" cy="376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Slides borrowed from Dan Roth’s talk at EMNLP’19.</a:t>
            </a:r>
          </a:p>
        </p:txBody>
      </p:sp>
    </p:spTree>
    <p:extLst>
      <p:ext uri="{BB962C8B-B14F-4D97-AF65-F5344CB8AC3E}">
        <p14:creationId xmlns:p14="http://schemas.microsoft.com/office/powerpoint/2010/main" val="366732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C7BC-35A5-DA47-9B51-7C54E020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word 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8CB71-6DFB-DE4B-A4AA-034E9593CB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1" y="1251856"/>
                <a:ext cx="6792494" cy="4484915"/>
              </a:xfrm>
            </p:spPr>
            <p:txBody>
              <a:bodyPr/>
              <a:lstStyle/>
              <a:p>
                <a:r>
                  <a:rPr lang="en-US" dirty="0"/>
                  <a:t>We eliminate similarity of word ordering on a pair of languages (e.g. Fake English-Spanish) by randomly permuting each sentence.</a:t>
                </a:r>
              </a:p>
              <a:p>
                <a:pPr lvl="1"/>
                <a:r>
                  <a:rPr lang="en-US" dirty="0"/>
                  <a:t>Permuting: for a sentence of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we define permuting it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as randomly 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pairs of indices from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indices and swap them.</a:t>
                </a:r>
              </a:p>
              <a:p>
                <a:pPr lvl="1"/>
                <a:r>
                  <a:rPr lang="en-US" dirty="0"/>
                  <a:t>Finetune on un-permuted Fake English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Ordering is a main source of similarity, but there is still something beyond. BERT performs better than random when there is no order --- when the set of context words are the same.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8CB71-6DFB-DE4B-A4AA-034E9593CB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1251856"/>
                <a:ext cx="6792494" cy="4484915"/>
              </a:xfrm>
              <a:blipFill>
                <a:blip r:embed="rId3"/>
                <a:stretch>
                  <a:fillRect l="-561" t="-1130" r="-1869" b="-2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89CFF-62C4-EF46-90B0-D4AE707810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588C3-71D6-5D45-B118-1C664482E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544134-B38F-D041-87F5-29A7D69B1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095" y="889515"/>
            <a:ext cx="4610100" cy="2755900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7A4BAF-0DFE-1949-871A-8669960F3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095" y="3645415"/>
            <a:ext cx="45974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558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AC08-91A7-BB40-A5EA-CFB8F6BDC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unigram word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BEE11-A6C9-5A4B-8978-7E5189296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6507892" cy="4484915"/>
          </a:xfrm>
        </p:spPr>
        <p:txBody>
          <a:bodyPr/>
          <a:lstStyle/>
          <a:p>
            <a:r>
              <a:rPr lang="en-US" dirty="0"/>
              <a:t>By re-generating the pre-training text corpus based on distribution of vocabulary in the language, we can generate a frequency-based corpus such that BERT can only learn from similar frequencies between two languages --- when no context within sentence is preserved</a:t>
            </a:r>
          </a:p>
          <a:p>
            <a:endParaRPr lang="en-US" dirty="0"/>
          </a:p>
          <a:p>
            <a:r>
              <a:rPr lang="en-US" dirty="0"/>
              <a:t>BERT learns almost nothing with unigram  frequency.</a:t>
            </a:r>
          </a:p>
          <a:p>
            <a:r>
              <a:rPr lang="en-US" dirty="0"/>
              <a:t>Hypothesis: BERT can learn cross-lingual features with k-co-occurrences (k &gt; 1)  of words.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6940D-021B-624A-B406-9F0F3366BB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588C3-71D6-5D45-B118-1C664482E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AAEF33-B5AD-DB4C-AFDD-11920DFDB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542" y="3653734"/>
            <a:ext cx="4572000" cy="273050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352408-5CF8-0845-8CD8-E2A4C27D2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492" y="853790"/>
            <a:ext cx="46101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4326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B4D9-4561-414E-8F93-E3E6232F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The Impact of Structural Similarity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69F87-83BC-44B7-956F-709044C49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588C3-71D6-5D45-B118-1C664482E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66FF2A-4FA7-4796-85FE-5695043B29B6}"/>
              </a:ext>
            </a:extLst>
          </p:cNvPr>
          <p:cNvSpPr txBox="1">
            <a:spLocks/>
          </p:cNvSpPr>
          <p:nvPr/>
        </p:nvSpPr>
        <p:spPr bwMode="auto">
          <a:xfrm>
            <a:off x="459698" y="1225123"/>
            <a:ext cx="10293362" cy="519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The same setting: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Train a pair of B-BERTs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65000"/>
              <a:buFont typeface="Wingdings" charset="2"/>
              <a:buChar char="n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/>
              </a:rPr>
              <a:t>English-L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vs.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/>
              </a:rPr>
              <a:t>FakeEnglish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/>
              </a:rPr>
              <a:t>-L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Tune on the English (or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FakeEnglish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) data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Test on the target Language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Fake-English transfers to English almost perfectly. 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And transfers to other languages as English does.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Quality of transfer: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(English, Hindi) &lt; (English, Russian) &lt; (English, Spanish) &lt; (English,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FakeEnglish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In all pairs: no word-piece overlap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The transferability is due to the structural similarity between language L and (Fake)-English.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Leaves more questions on the specific aspects of structural similarity that matters. 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CF4AA4-4BA1-49B2-85CF-C352B1932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228813" y="961857"/>
            <a:ext cx="4584405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686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B4D9-4561-414E-8F93-E3E6232F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The Impact of Structural Similarity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69F87-83BC-44B7-956F-709044C49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588C3-71D6-5D45-B118-1C664482E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8B6EC3A-EC48-452F-8E3F-4F1AC61EC7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20327" y="1043065"/>
          <a:ext cx="4688524" cy="317291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36819">
                  <a:extLst>
                    <a:ext uri="{9D8B030D-6E8A-4147-A177-3AD203B41FA5}">
                      <a16:colId xmlns:a16="http://schemas.microsoft.com/office/drawing/2014/main" val="1728590206"/>
                    </a:ext>
                  </a:extLst>
                </a:gridCol>
                <a:gridCol w="1217235">
                  <a:extLst>
                    <a:ext uri="{9D8B030D-6E8A-4147-A177-3AD203B41FA5}">
                      <a16:colId xmlns:a16="http://schemas.microsoft.com/office/drawing/2014/main" val="710638952"/>
                    </a:ext>
                  </a:extLst>
                </a:gridCol>
                <a:gridCol w="1217235">
                  <a:extLst>
                    <a:ext uri="{9D8B030D-6E8A-4147-A177-3AD203B41FA5}">
                      <a16:colId xmlns:a16="http://schemas.microsoft.com/office/drawing/2014/main" val="1229241928"/>
                    </a:ext>
                  </a:extLst>
                </a:gridCol>
                <a:gridCol w="1217235">
                  <a:extLst>
                    <a:ext uri="{9D8B030D-6E8A-4147-A177-3AD203B41FA5}">
                      <a16:colId xmlns:a16="http://schemas.microsoft.com/office/drawing/2014/main" val="1002280225"/>
                    </a:ext>
                  </a:extLst>
                </a:gridCol>
              </a:tblGrid>
              <a:tr h="306069"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B-BERT</a:t>
                      </a:r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Train</a:t>
                      </a:r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Test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XNLI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7754570"/>
                  </a:ext>
                </a:extLst>
              </a:tr>
              <a:tr h="4182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Accuracy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6043850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en-es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en</a:t>
                      </a:r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72.3 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2031523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 err="1"/>
                        <a:t>enfake</a:t>
                      </a:r>
                      <a:r>
                        <a:rPr lang="en-US" sz="1400" u="none" strike="noStrike" noProof="0" dirty="0"/>
                        <a:t>-es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err="1"/>
                        <a:t>enfake</a:t>
                      </a:r>
                      <a:endParaRPr lang="en-US" sz="14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1" u="none" strike="noStrike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70.9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1750821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en-hi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en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hi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60.1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059624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 err="1"/>
                        <a:t>enfake</a:t>
                      </a:r>
                      <a:r>
                        <a:rPr lang="en-US" sz="1400" u="none" strike="noStrike" noProof="0" dirty="0"/>
                        <a:t>-hi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err="1"/>
                        <a:t>enfake</a:t>
                      </a:r>
                      <a:endParaRPr lang="en-US" sz="14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1" u="none" strike="noStrike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59.6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8312554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en-</a:t>
                      </a:r>
                      <a:r>
                        <a:rPr lang="en-US" sz="1400" u="none" strike="noStrike" noProof="0" dirty="0" err="1"/>
                        <a:t>ru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en</a:t>
                      </a:r>
                      <a:endParaRPr lang="en-US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err="1"/>
                        <a:t>ru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66.4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880175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err="1"/>
                        <a:t>enfake-ru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err="1"/>
                        <a:t>enfake</a:t>
                      </a:r>
                      <a:endParaRPr lang="en-US" sz="14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1" u="none" strike="noStrike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65.7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3885275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en-</a:t>
                      </a:r>
                      <a:r>
                        <a:rPr lang="en-US" sz="1400" u="none" strike="noStrike" noProof="0" dirty="0" err="1"/>
                        <a:t>enfake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err="1"/>
                        <a:t>enfake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1" u="none" strike="noStrike" noProof="0" err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enfake</a:t>
                      </a:r>
                      <a:endParaRPr lang="en-US" sz="1400" b="1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1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78.0 </a:t>
                      </a:r>
                      <a:endParaRPr lang="en-US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1187780"/>
                  </a:ext>
                </a:extLst>
              </a:tr>
              <a:tr h="30606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dirty="0"/>
                        <a:t>en-</a:t>
                      </a:r>
                      <a:r>
                        <a:rPr lang="en-US" sz="1400" u="none" strike="noStrike" noProof="0" dirty="0" err="1"/>
                        <a:t>enfake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u="none" strike="noStrike" noProof="0" err="1"/>
                        <a:t>enfake</a:t>
                      </a: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1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en</a:t>
                      </a:r>
                      <a:endParaRPr lang="en-US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1" u="none" strike="noStrike" noProof="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77.5</a:t>
                      </a:r>
                      <a:endParaRPr lang="en-US" sz="14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356259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A66FF2A-4FA7-4796-85FE-5695043B29B6}"/>
              </a:ext>
            </a:extLst>
          </p:cNvPr>
          <p:cNvSpPr txBox="1">
            <a:spLocks/>
          </p:cNvSpPr>
          <p:nvPr/>
        </p:nvSpPr>
        <p:spPr bwMode="auto">
          <a:xfrm>
            <a:off x="459698" y="1225123"/>
            <a:ext cx="10293362" cy="519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The same setting: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Train a pair of B-BERTs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Tune on the English (or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FakeENglish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) data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Test on the target Language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Fake-English transfers to English almost perfectly. 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And transfers to other languages as English does.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Quality of transfer: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(English, Hindi) &lt; (English, Russian) &lt; (English, Spanish) &lt; (English,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FakeEnglish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In all pairs: no word-piece overlap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The transfer ability is due to the structural similarity between Spanish and (Fake)-English.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80000"/>
              <a:buFont typeface="Wingdings" charset="2"/>
              <a:buChar char="¨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Leaves more questions on the specific aspects of structural similarity that matters.  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5C5FBD-AE67-482A-86AB-2D876ED89980}"/>
              </a:ext>
            </a:extLst>
          </p:cNvPr>
          <p:cNvCxnSpPr>
            <a:cxnSpLocks/>
          </p:cNvCxnSpPr>
          <p:nvPr/>
        </p:nvCxnSpPr>
        <p:spPr>
          <a:xfrm>
            <a:off x="7194698" y="2374608"/>
            <a:ext cx="4605418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02DDAA-A199-460F-A46E-BCF0C1D46CDD}"/>
              </a:ext>
            </a:extLst>
          </p:cNvPr>
          <p:cNvCxnSpPr>
            <a:cxnSpLocks/>
          </p:cNvCxnSpPr>
          <p:nvPr/>
        </p:nvCxnSpPr>
        <p:spPr>
          <a:xfrm>
            <a:off x="7194698" y="2988399"/>
            <a:ext cx="4605418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9BD9DD-3F4E-40F7-9CC2-A3B05D177927}"/>
              </a:ext>
            </a:extLst>
          </p:cNvPr>
          <p:cNvCxnSpPr>
            <a:cxnSpLocks/>
          </p:cNvCxnSpPr>
          <p:nvPr/>
        </p:nvCxnSpPr>
        <p:spPr>
          <a:xfrm>
            <a:off x="7194698" y="3602190"/>
            <a:ext cx="4605418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8FF70E-6FED-459D-BDA8-59E32DF4BDA4}"/>
              </a:ext>
            </a:extLst>
          </p:cNvPr>
          <p:cNvCxnSpPr>
            <a:cxnSpLocks/>
          </p:cNvCxnSpPr>
          <p:nvPr/>
        </p:nvCxnSpPr>
        <p:spPr>
          <a:xfrm>
            <a:off x="7194698" y="4215980"/>
            <a:ext cx="4605418" cy="0"/>
          </a:xfrm>
          <a:prstGeom prst="line">
            <a:avLst/>
          </a:prstGeom>
          <a:ln w="28575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ACD4241-2814-44EC-833C-75BCEAF4E1F5}"/>
              </a:ext>
            </a:extLst>
          </p:cNvPr>
          <p:cNvSpPr/>
          <p:nvPr/>
        </p:nvSpPr>
        <p:spPr>
          <a:xfrm>
            <a:off x="6313424" y="3614818"/>
            <a:ext cx="777969" cy="198725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292C953-C964-4785-8998-FD459F22200D}"/>
              </a:ext>
            </a:extLst>
          </p:cNvPr>
          <p:cNvSpPr/>
          <p:nvPr/>
        </p:nvSpPr>
        <p:spPr>
          <a:xfrm>
            <a:off x="6313423" y="3965819"/>
            <a:ext cx="777969" cy="198725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72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BB3A-249E-4213-8865-682C9948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Architecture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34B49-7054-4ED3-B3EC-00A7C58F9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we study:</a:t>
            </a:r>
          </a:p>
          <a:p>
            <a:pPr lvl="1"/>
            <a:r>
              <a:rPr lang="en-US" dirty="0"/>
              <a:t>The depth of the Transformer structure</a:t>
            </a:r>
          </a:p>
          <a:p>
            <a:pPr lvl="1"/>
            <a:r>
              <a:rPr lang="en-US" dirty="0"/>
              <a:t>Number of attention heads</a:t>
            </a:r>
          </a:p>
          <a:p>
            <a:pPr lvl="1"/>
            <a:r>
              <a:rPr lang="en-US" dirty="0"/>
              <a:t>Total number of parameters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BA0C4-5D5B-4244-B46B-7BCEC83147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588C3-71D6-5D45-B118-1C664482E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969944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E542-B39E-48C1-98FE-E7CFAEC0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(1): Depth is critical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2D51BF-075D-4076-AA58-DF6216D5C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50198"/>
            <a:ext cx="6074004" cy="4484915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We vary depth </a:t>
            </a:r>
          </a:p>
          <a:p>
            <a:pPr lvl="1"/>
            <a:r>
              <a:rPr lang="en-US" dirty="0">
                <a:ea typeface="+mn-lt"/>
                <a:cs typeface="+mn-lt"/>
              </a:rPr>
              <a:t>Fix #(attention heads)</a:t>
            </a:r>
          </a:p>
          <a:p>
            <a:pPr lvl="1"/>
            <a:r>
              <a:rPr lang="en-US" dirty="0">
                <a:ea typeface="+mn-lt"/>
                <a:cs typeface="+mn-lt"/>
              </a:rPr>
              <a:t>Fix #(parameters) </a:t>
            </a:r>
          </a:p>
          <a:p>
            <a:pPr lvl="2"/>
            <a:r>
              <a:rPr lang="en-US" dirty="0">
                <a:ea typeface="+mn-lt"/>
                <a:cs typeface="+mn-lt"/>
              </a:rPr>
              <a:t>the size of the hidden and intermediate units is changed so that the total number of parameters remains almost the same</a:t>
            </a:r>
          </a:p>
          <a:p>
            <a:r>
              <a:rPr lang="en-US" dirty="0">
                <a:ea typeface="+mn-lt"/>
                <a:cs typeface="+mn-lt"/>
              </a:rPr>
              <a:t>Measure cross-lingual transfer as the </a:t>
            </a:r>
            <a:r>
              <a:rPr lang="en-US" b="1" dirty="0">
                <a:solidFill>
                  <a:srgbClr val="3366FF"/>
                </a:solidFill>
                <a:ea typeface="+mn-lt"/>
                <a:cs typeface="+mn-lt"/>
              </a:rPr>
              <a:t>difference </a:t>
            </a:r>
            <a:r>
              <a:rPr lang="en-US" dirty="0">
                <a:ea typeface="+mn-lt"/>
                <a:cs typeface="+mn-lt"/>
              </a:rPr>
              <a:t>between the performance on Fake-English and </a:t>
            </a:r>
            <a:r>
              <a:rPr lang="en-US" dirty="0"/>
              <a:t>vs. </a:t>
            </a:r>
            <a:r>
              <a:rPr lang="en-US" b="1" dirty="0">
                <a:solidFill>
                  <a:srgbClr val="FF9900"/>
                </a:solidFill>
              </a:rPr>
              <a:t>performance on Russian</a:t>
            </a:r>
            <a:r>
              <a:rPr lang="en-US" dirty="0">
                <a:ea typeface="+mn-lt"/>
                <a:cs typeface="+mn-lt"/>
              </a:rPr>
              <a:t>. </a:t>
            </a:r>
          </a:p>
          <a:p>
            <a:pPr lvl="1"/>
            <a:r>
              <a:rPr lang="en-US" dirty="0">
                <a:ea typeface="+mn-lt"/>
                <a:cs typeface="+mn-lt"/>
              </a:rPr>
              <a:t>Similar results in other languages. </a:t>
            </a:r>
          </a:p>
          <a:p>
            <a:r>
              <a:rPr lang="en-US" dirty="0">
                <a:ea typeface="+mn-lt"/>
                <a:cs typeface="+mn-lt"/>
              </a:rPr>
              <a:t>Deeper models </a:t>
            </a:r>
            <a:r>
              <a:rPr lang="en-US" dirty="0">
                <a:solidFill>
                  <a:srgbClr val="FF9900"/>
                </a:solidFill>
                <a:ea typeface="+mn-lt"/>
                <a:cs typeface="+mn-lt"/>
              </a:rPr>
              <a:t>(1) perform better </a:t>
            </a:r>
            <a:r>
              <a:rPr lang="en-US" dirty="0">
                <a:solidFill>
                  <a:srgbClr val="0000FF"/>
                </a:solidFill>
                <a:ea typeface="+mn-lt"/>
                <a:cs typeface="+mn-lt"/>
              </a:rPr>
              <a:t>and (2) transfer better.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C13A4-65A1-4773-9D29-BC5AEDC3C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588C3-71D6-5D45-B118-1C664482E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681B64B8-FD2E-46FB-B40A-BF289F80F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828800"/>
            <a:ext cx="509326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44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6BEF-7980-41EA-9331-4BEE02A9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(2) #(Attention Heads)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46A5B-5529-4668-A7D9-D15D04F93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4952214" cy="4484915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We vary #(attention heads)</a:t>
            </a:r>
          </a:p>
          <a:p>
            <a:pPr lvl="1"/>
            <a:r>
              <a:rPr lang="en-US" dirty="0">
                <a:ea typeface="+mn-lt"/>
                <a:cs typeface="+mn-lt"/>
              </a:rPr>
              <a:t>Fix Depth</a:t>
            </a:r>
          </a:p>
          <a:p>
            <a:pPr lvl="1"/>
            <a:r>
              <a:rPr lang="en-US" dirty="0">
                <a:ea typeface="+mn-lt"/>
                <a:cs typeface="+mn-lt"/>
              </a:rPr>
              <a:t>Fix #(parameters) 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Measure cross-lingual transfer as the </a:t>
            </a:r>
            <a:r>
              <a:rPr lang="en-US" b="1" dirty="0">
                <a:solidFill>
                  <a:srgbClr val="3366FF"/>
                </a:solidFill>
                <a:ea typeface="+mn-lt"/>
                <a:cs typeface="+mn-lt"/>
              </a:rPr>
              <a:t>difference </a:t>
            </a:r>
            <a:r>
              <a:rPr lang="en-US" dirty="0">
                <a:ea typeface="+mn-lt"/>
                <a:cs typeface="+mn-lt"/>
              </a:rPr>
              <a:t>between the performance on Fake-English and </a:t>
            </a:r>
            <a:r>
              <a:rPr lang="en-US" dirty="0"/>
              <a:t>vs. </a:t>
            </a:r>
            <a:r>
              <a:rPr lang="en-US" b="1" dirty="0">
                <a:solidFill>
                  <a:srgbClr val="FF9900"/>
                </a:solidFill>
              </a:rPr>
              <a:t>performance on Russian</a:t>
            </a:r>
            <a:r>
              <a:rPr lang="en-US" dirty="0">
                <a:ea typeface="+mn-lt"/>
                <a:cs typeface="+mn-lt"/>
              </a:rPr>
              <a:t>. </a:t>
            </a:r>
          </a:p>
          <a:p>
            <a:pPr lvl="1"/>
            <a:r>
              <a:rPr lang="en-US" dirty="0">
                <a:ea typeface="+mn-lt"/>
                <a:cs typeface="+mn-lt"/>
              </a:rPr>
              <a:t>Similar results in other languages. </a:t>
            </a:r>
          </a:p>
          <a:p>
            <a:endParaRPr lang="en-US" dirty="0">
              <a:solidFill>
                <a:srgbClr val="0000FF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rgbClr val="0000FF"/>
                </a:solidFill>
                <a:ea typeface="+mn-lt"/>
                <a:cs typeface="+mn-lt"/>
              </a:rPr>
              <a:t>B-BERT ability to transfer exists even with a single attention head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8CECB-D5B5-4248-ACD8-166193A1F8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588C3-71D6-5D45-B118-1C664482E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B9A11D2A-FA5C-4BD0-99A5-15A09663B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828800"/>
            <a:ext cx="5315994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2846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BB3A-249E-4213-8865-682C9948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(3) #(Parameters)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C6C9A-FE42-4A98-92C0-C59252061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5828778" cy="4484915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We vary #(parameters) </a:t>
            </a:r>
          </a:p>
          <a:p>
            <a:pPr lvl="1"/>
            <a:r>
              <a:rPr lang="en-US" dirty="0">
                <a:ea typeface="+mn-lt"/>
                <a:cs typeface="+mn-lt"/>
              </a:rPr>
              <a:t>by changing size of hidden and intermediate units</a:t>
            </a:r>
          </a:p>
          <a:p>
            <a:pPr lvl="1"/>
            <a:r>
              <a:rPr lang="en-US" dirty="0">
                <a:ea typeface="+mn-lt"/>
                <a:cs typeface="+mn-lt"/>
              </a:rPr>
              <a:t>Fix #(attention heads)</a:t>
            </a:r>
          </a:p>
          <a:p>
            <a:pPr lvl="1"/>
            <a:r>
              <a:rPr lang="en-US" dirty="0">
                <a:ea typeface="+mn-lt"/>
                <a:cs typeface="+mn-lt"/>
              </a:rPr>
              <a:t>Fix Depth</a:t>
            </a:r>
          </a:p>
          <a:p>
            <a:r>
              <a:rPr lang="en-US" dirty="0">
                <a:ea typeface="+mn-lt"/>
                <a:cs typeface="+mn-lt"/>
              </a:rPr>
              <a:t>Measure cross-lingual transfer as the </a:t>
            </a:r>
            <a:r>
              <a:rPr lang="en-US" b="1" dirty="0">
                <a:solidFill>
                  <a:srgbClr val="3366FF"/>
                </a:solidFill>
                <a:ea typeface="+mn-lt"/>
                <a:cs typeface="+mn-lt"/>
              </a:rPr>
              <a:t>difference </a:t>
            </a:r>
            <a:r>
              <a:rPr lang="en-US" dirty="0">
                <a:ea typeface="+mn-lt"/>
                <a:cs typeface="+mn-lt"/>
              </a:rPr>
              <a:t>between the performance on Fake-English and </a:t>
            </a:r>
            <a:r>
              <a:rPr lang="en-US" dirty="0"/>
              <a:t>vs. </a:t>
            </a:r>
            <a:r>
              <a:rPr lang="en-US" b="1" dirty="0">
                <a:solidFill>
                  <a:srgbClr val="FF9900"/>
                </a:solidFill>
              </a:rPr>
              <a:t>performance on Russian</a:t>
            </a:r>
            <a:r>
              <a:rPr lang="en-US" dirty="0">
                <a:ea typeface="+mn-lt"/>
                <a:cs typeface="+mn-lt"/>
              </a:rPr>
              <a:t>. </a:t>
            </a:r>
          </a:p>
          <a:p>
            <a:pPr lvl="1"/>
            <a:r>
              <a:rPr lang="en-US" dirty="0">
                <a:ea typeface="+mn-lt"/>
                <a:cs typeface="+mn-lt"/>
              </a:rPr>
              <a:t>Similar results in other languages. </a:t>
            </a:r>
          </a:p>
          <a:p>
            <a:r>
              <a:rPr lang="en-US" dirty="0">
                <a:solidFill>
                  <a:srgbClr val="0000FF"/>
                </a:solidFill>
                <a:ea typeface="+mn-lt"/>
                <a:cs typeface="+mn-lt"/>
              </a:rPr>
              <a:t>The #(parameters) isn’t as  significant as depth</a:t>
            </a:r>
          </a:p>
          <a:p>
            <a:pPr lvl="1"/>
            <a:r>
              <a:rPr lang="en-US" dirty="0">
                <a:ea typeface="+mn-lt"/>
                <a:cs typeface="+mn-lt"/>
              </a:rPr>
              <a:t>But, below some threshold, #(parameters) seems significant (not shown)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BA0C4-5D5B-4244-B46B-7BCEC83147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588C3-71D6-5D45-B118-1C664482E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364090-CC47-4808-9352-2B05F6FCF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83680" y="1828800"/>
            <a:ext cx="490186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473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BB3A-249E-4213-8865-682C9948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(3) #(Parameters)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C6C9A-FE42-4A98-92C0-C59252061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5084190" cy="4484915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We vary #(parameters) </a:t>
            </a:r>
          </a:p>
          <a:p>
            <a:pPr lvl="1"/>
            <a:r>
              <a:rPr lang="en-US" dirty="0">
                <a:ea typeface="+mn-lt"/>
                <a:cs typeface="+mn-lt"/>
              </a:rPr>
              <a:t>by changing size of hidden and intermediate units</a:t>
            </a:r>
          </a:p>
          <a:p>
            <a:pPr lvl="1"/>
            <a:r>
              <a:rPr lang="en-US" dirty="0">
                <a:ea typeface="+mn-lt"/>
                <a:cs typeface="+mn-lt"/>
              </a:rPr>
              <a:t>Fix #(attention heads)</a:t>
            </a:r>
          </a:p>
          <a:p>
            <a:pPr lvl="1"/>
            <a:r>
              <a:rPr lang="en-US" dirty="0">
                <a:ea typeface="+mn-lt"/>
                <a:cs typeface="+mn-lt"/>
              </a:rPr>
              <a:t>Fix Depth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solidFill>
                  <a:srgbClr val="0000FF"/>
                </a:solidFill>
                <a:ea typeface="+mn-lt"/>
                <a:cs typeface="+mn-lt"/>
              </a:rPr>
              <a:t>The #(parameters) isn’t as  significant as depth</a:t>
            </a:r>
          </a:p>
          <a:p>
            <a:pPr lvl="1"/>
            <a:r>
              <a:rPr lang="en-US" dirty="0">
                <a:ea typeface="+mn-lt"/>
                <a:cs typeface="+mn-lt"/>
              </a:rPr>
              <a:t>But, below some threshold, #(parameters) seems significant</a:t>
            </a: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BA0C4-5D5B-4244-B46B-7BCEC83147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588C3-71D6-5D45-B118-1C664482E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A987E4E-A21F-4D83-9BCF-5D8CA7526C9F}"/>
              </a:ext>
            </a:extLst>
          </p:cNvPr>
          <p:cNvGraphicFramePr>
            <a:graphicFrameLocks noGrp="1"/>
          </p:cNvGraphicFramePr>
          <p:nvPr/>
        </p:nvGraphicFramePr>
        <p:xfrm>
          <a:off x="5788058" y="1380344"/>
          <a:ext cx="5973918" cy="498101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06796">
                  <a:extLst>
                    <a:ext uri="{9D8B030D-6E8A-4147-A177-3AD203B41FA5}">
                      <a16:colId xmlns:a16="http://schemas.microsoft.com/office/drawing/2014/main" val="1367487007"/>
                    </a:ext>
                  </a:extLst>
                </a:gridCol>
                <a:gridCol w="823610">
                  <a:extLst>
                    <a:ext uri="{9D8B030D-6E8A-4147-A177-3AD203B41FA5}">
                      <a16:colId xmlns:a16="http://schemas.microsoft.com/office/drawing/2014/main" val="1855858207"/>
                    </a:ext>
                  </a:extLst>
                </a:gridCol>
                <a:gridCol w="1229927">
                  <a:extLst>
                    <a:ext uri="{9D8B030D-6E8A-4147-A177-3AD203B41FA5}">
                      <a16:colId xmlns:a16="http://schemas.microsoft.com/office/drawing/2014/main" val="1720895409"/>
                    </a:ext>
                  </a:extLst>
                </a:gridCol>
                <a:gridCol w="977348">
                  <a:extLst>
                    <a:ext uri="{9D8B030D-6E8A-4147-A177-3AD203B41FA5}">
                      <a16:colId xmlns:a16="http://schemas.microsoft.com/office/drawing/2014/main" val="3408204686"/>
                    </a:ext>
                  </a:extLst>
                </a:gridCol>
                <a:gridCol w="790664">
                  <a:extLst>
                    <a:ext uri="{9D8B030D-6E8A-4147-A177-3AD203B41FA5}">
                      <a16:colId xmlns:a16="http://schemas.microsoft.com/office/drawing/2014/main" val="3135161853"/>
                    </a:ext>
                  </a:extLst>
                </a:gridCol>
                <a:gridCol w="845573">
                  <a:extLst>
                    <a:ext uri="{9D8B030D-6E8A-4147-A177-3AD203B41FA5}">
                      <a16:colId xmlns:a16="http://schemas.microsoft.com/office/drawing/2014/main" val="1546319989"/>
                    </a:ext>
                  </a:extLst>
                </a:gridCol>
              </a:tblGrid>
              <a:tr h="36417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/>
                        <a:t>Parameters (M)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/>
                        <a:t>Depth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/>
                        <a:t>Multi-head Attn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/>
                        <a:t>XNLI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084681"/>
                  </a:ext>
                </a:extLst>
              </a:tr>
              <a:tr h="6109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Fake-English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Russian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Gap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173374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7.87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0.685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0.432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0.253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139863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12.19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0.701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0.441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0.260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935573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16.78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0.708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0.504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0.204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421619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8.40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0.702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0.497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0.205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101451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13.37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 dirty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0.724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0.562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0.162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279689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18.87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0.733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0.544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0.189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091236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29.65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12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12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0.766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0.614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0.152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87235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44.89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12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12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0.782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0.640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0.142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74303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89.03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12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12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0.786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0.641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0.145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750149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283.11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12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12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0.796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0.654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u="none" strike="noStrike" noProof="0"/>
                        <a:t> 0.142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71821"/>
                  </a:ext>
                </a:extLst>
              </a:tr>
              <a:tr h="3641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132.78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12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 12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0.790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/>
                        <a:t> 0.657</a:t>
                      </a:r>
                      <a:endParaRPr lang="en-US" sz="1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u="none" strike="noStrike" noProof="0" dirty="0"/>
                        <a:t>0.133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06148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9B44A2-D447-427E-9A71-D3E9A96FD2A1}"/>
              </a:ext>
            </a:extLst>
          </p:cNvPr>
          <p:cNvCxnSpPr>
            <a:cxnSpLocks/>
          </p:cNvCxnSpPr>
          <p:nvPr/>
        </p:nvCxnSpPr>
        <p:spPr>
          <a:xfrm>
            <a:off x="6096000" y="2432117"/>
            <a:ext cx="0" cy="35162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841EA9-7474-4039-B6B2-B3EF786D55BE}"/>
              </a:ext>
            </a:extLst>
          </p:cNvPr>
          <p:cNvCxnSpPr>
            <a:cxnSpLocks/>
          </p:cNvCxnSpPr>
          <p:nvPr/>
        </p:nvCxnSpPr>
        <p:spPr>
          <a:xfrm>
            <a:off x="11006007" y="2432117"/>
            <a:ext cx="0" cy="351629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E9BC79-C365-4C43-B093-2BEA1A8DADAB}"/>
              </a:ext>
            </a:extLst>
          </p:cNvPr>
          <p:cNvCxnSpPr>
            <a:cxnSpLocks/>
          </p:cNvCxnSpPr>
          <p:nvPr/>
        </p:nvCxnSpPr>
        <p:spPr>
          <a:xfrm>
            <a:off x="10095619" y="2432117"/>
            <a:ext cx="0" cy="35162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224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BB3A-249E-4213-8865-682C9948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 and Learning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34B49-7054-4ED3-B3EC-00A7C58F9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Next Sentence Prediction affect cross-lingual ability ?</a:t>
            </a:r>
          </a:p>
          <a:p>
            <a:pPr lvl="1"/>
            <a:r>
              <a:rPr lang="en-US" dirty="0"/>
              <a:t>Yes, it hurts performance. Even more than in the monolingual case.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we include Language Identity in the input to B-BERT ?</a:t>
            </a:r>
          </a:p>
          <a:p>
            <a:pPr lvl="1"/>
            <a:r>
              <a:rPr lang="en-US" dirty="0"/>
              <a:t>Adding language identify markers to the input does not make a difference.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impact of token representation (Character vs Word-piece vs Word)? </a:t>
            </a:r>
          </a:p>
          <a:p>
            <a:pPr lvl="1"/>
            <a:r>
              <a:rPr lang="en-US" dirty="0"/>
              <a:t>word-piece tokenized input is better than both </a:t>
            </a:r>
          </a:p>
          <a:p>
            <a:pPr lvl="1"/>
            <a:r>
              <a:rPr lang="en-US" dirty="0"/>
              <a:t>It seems to carry more information than characters, and address unseen words better than words.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BA0C4-5D5B-4244-B46B-7BCEC83147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588C3-71D6-5D45-B118-1C664482E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12992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9E82-570E-4601-B06E-B96A71E3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Multilingual BERT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61320-D643-4892-B074-91516538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51856"/>
            <a:ext cx="7865097" cy="4984588"/>
          </a:xfrm>
        </p:spPr>
        <p:txBody>
          <a:bodyPr/>
          <a:lstStyle/>
          <a:p>
            <a:r>
              <a:rPr lang="en-US" dirty="0"/>
              <a:t>BERT</a:t>
            </a:r>
          </a:p>
          <a:p>
            <a:pPr lvl="1"/>
            <a:r>
              <a:rPr lang="en-US" dirty="0"/>
              <a:t>A transformer-based pre-training language model. </a:t>
            </a:r>
          </a:p>
          <a:p>
            <a:pPr lvl="1"/>
            <a:r>
              <a:rPr lang="en-US" dirty="0">
                <a:ea typeface="+mn-lt"/>
                <a:cs typeface="+mn-lt"/>
              </a:rPr>
              <a:t>Training objectives: Masked Language Modelling (MLM) and Next Sentence Prediction (NSP)</a:t>
            </a:r>
          </a:p>
          <a:p>
            <a:pPr lvl="1"/>
            <a:r>
              <a:rPr lang="en-US" dirty="0">
                <a:ea typeface="+mn-lt"/>
                <a:cs typeface="+mn-lt"/>
              </a:rPr>
              <a:t>Input: A pair of sentences S1 and S2, such that half of the time S2 comes after S1 in the original text and the other half of time S2 is a randomly sampled sentence.</a:t>
            </a:r>
          </a:p>
          <a:p>
            <a:pPr lvl="1"/>
            <a:r>
              <a:rPr lang="en-US" dirty="0">
                <a:ea typeface="+mn-lt"/>
                <a:cs typeface="+mn-lt"/>
              </a:rPr>
              <a:t>Data: English Wikipedia and Books corpus</a:t>
            </a:r>
          </a:p>
          <a:p>
            <a:pPr lvl="1"/>
            <a:endParaRPr lang="en-US" dirty="0">
              <a:ea typeface="+mn-lt"/>
              <a:cs typeface="+mn-lt"/>
            </a:endParaRPr>
          </a:p>
          <a:p>
            <a:pPr>
              <a:buFont typeface="Wingdings"/>
              <a:buChar char="n"/>
            </a:pPr>
            <a:r>
              <a:rPr lang="en-US" dirty="0">
                <a:ea typeface="+mn-lt"/>
                <a:cs typeface="+mn-lt"/>
              </a:rPr>
              <a:t>Multilingual BERT (M-BERT) ?</a:t>
            </a:r>
          </a:p>
          <a:p>
            <a:pPr marL="1028700" lvl="1">
              <a:buFont typeface="Wingdings"/>
              <a:buChar char="¨"/>
            </a:pPr>
            <a:r>
              <a:rPr lang="en-US" dirty="0">
                <a:ea typeface="+mn-lt"/>
                <a:cs typeface="+mn-lt"/>
              </a:rPr>
              <a:t>Same training procedure as BERT except the data. </a:t>
            </a:r>
          </a:p>
          <a:p>
            <a:pPr marL="1028700" lvl="1">
              <a:buFont typeface="Wingdings"/>
              <a:buChar char="¨"/>
            </a:pPr>
            <a:r>
              <a:rPr lang="en-US" dirty="0">
                <a:ea typeface="+mn-lt"/>
                <a:cs typeface="+mn-lt"/>
              </a:rPr>
              <a:t>Data – Wikipedia text from top 104 languages</a:t>
            </a:r>
          </a:p>
          <a:p>
            <a:pPr marL="1028700" lvl="1">
              <a:buFont typeface="Wingdings"/>
              <a:buChar char="¨"/>
            </a:pPr>
            <a:r>
              <a:rPr lang="en-US" b="1" dirty="0">
                <a:ea typeface="+mn-lt"/>
                <a:cs typeface="+mn-lt"/>
              </a:rPr>
              <a:t>No specific cross-lingual objectives or any cross-lingual data.</a:t>
            </a:r>
            <a:endParaRPr lang="en-US" b="1" dirty="0"/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45B48-490E-441E-B6A9-76E5F82B1A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588C3-71D6-5D45-B118-1C664482E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Figure 1: Overall pre-training and fine-tuning procedures for BERT. Apart from output layers, the same architectures are used in both pre-training and fine-tuning. The same pre-trained model parameters are used to initialize models for different down-stream tasks. During fine-tuning, all parameters are fine-tuned. [CLS] is a special symbol added in front of every input example, and [SEP] is a special separator token (e.g. separating questions/answers).">
            <a:extLst>
              <a:ext uri="{FF2B5EF4-FFF2-40B4-BE49-F238E27FC236}">
                <a16:creationId xmlns:a16="http://schemas.microsoft.com/office/drawing/2014/main" id="{6FEAC4F2-78E1-4A5F-9D94-BFD40CD06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3"/>
          <a:stretch/>
        </p:blipFill>
        <p:spPr bwMode="auto">
          <a:xfrm>
            <a:off x="8754784" y="3184098"/>
            <a:ext cx="3166032" cy="303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Image result for bert">
            <a:extLst>
              <a:ext uri="{FF2B5EF4-FFF2-40B4-BE49-F238E27FC236}">
                <a16:creationId xmlns:a16="http://schemas.microsoft.com/office/drawing/2014/main" id="{8F623F91-54C0-4174-9866-95B759990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577" y="1368834"/>
            <a:ext cx="1485452" cy="148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96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D8D4-A067-7B49-88AC-0E010EEA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09FF9-A106-564F-8786-2DB718EAD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similarity:</a:t>
            </a:r>
          </a:p>
          <a:p>
            <a:pPr lvl="1"/>
            <a:r>
              <a:rPr lang="en-US" dirty="0"/>
              <a:t>Is word-piece overlap important? No.</a:t>
            </a:r>
          </a:p>
          <a:p>
            <a:pPr lvl="1"/>
            <a:r>
              <a:rPr lang="en-US" dirty="0"/>
              <a:t>Is word-order important? Yes, but even bag-of-words can transfer.</a:t>
            </a:r>
          </a:p>
          <a:p>
            <a:pPr lvl="1"/>
            <a:r>
              <a:rPr lang="en-US" dirty="0"/>
              <a:t>Is word-frequency enough? No.</a:t>
            </a:r>
          </a:p>
          <a:p>
            <a:r>
              <a:rPr lang="en-US" dirty="0"/>
              <a:t>Model structure:</a:t>
            </a:r>
          </a:p>
          <a:p>
            <a:pPr lvl="1"/>
            <a:r>
              <a:rPr lang="en-US" dirty="0"/>
              <a:t>Which is more important, depth or width? Depth.</a:t>
            </a:r>
          </a:p>
          <a:p>
            <a:r>
              <a:rPr lang="en-US" dirty="0"/>
              <a:t>Input representations:</a:t>
            </a:r>
          </a:p>
          <a:p>
            <a:pPr lvl="1"/>
            <a:r>
              <a:rPr lang="en-US" dirty="0"/>
              <a:t>Language Identity Markers have little affect on the transferability.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8D269-A998-524C-ABED-B39A2D2AFD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137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8E05-5028-4708-BEFB-9F32CB2E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Surprisingly Cross Lingual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2F863-BFC1-45E8-A88B-F306E857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11166422" cy="1068407"/>
          </a:xfrm>
        </p:spPr>
        <p:txBody>
          <a:bodyPr/>
          <a:lstStyle/>
          <a:p>
            <a:r>
              <a:rPr lang="en-US" dirty="0"/>
              <a:t>Cross-lingual: Train on one language and test on another language</a:t>
            </a:r>
          </a:p>
          <a:p>
            <a:r>
              <a:rPr lang="en-US" dirty="0"/>
              <a:t>M-BERT is trained without any </a:t>
            </a:r>
            <a:r>
              <a:rPr lang="en-US" dirty="0">
                <a:ea typeface="+mn-lt"/>
                <a:cs typeface="+mn-lt"/>
              </a:rPr>
              <a:t>cross-lingual objectives but it is cross-lingual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D136F-8FFF-4FE1-90D5-DAC7B8FC8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588C3-71D6-5D45-B118-1C664482E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1217E3-3097-4D17-8A5D-19E02610C50D}"/>
              </a:ext>
            </a:extLst>
          </p:cNvPr>
          <p:cNvGraphicFramePr>
            <a:graphicFrameLocks noGrp="1"/>
          </p:cNvGraphicFramePr>
          <p:nvPr/>
        </p:nvGraphicFramePr>
        <p:xfrm>
          <a:off x="737016" y="2604540"/>
          <a:ext cx="10456498" cy="174040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010524">
                  <a:extLst>
                    <a:ext uri="{9D8B030D-6E8A-4147-A177-3AD203B41FA5}">
                      <a16:colId xmlns:a16="http://schemas.microsoft.com/office/drawing/2014/main" val="1268943059"/>
                    </a:ext>
                  </a:extLst>
                </a:gridCol>
                <a:gridCol w="1199212">
                  <a:extLst>
                    <a:ext uri="{9D8B030D-6E8A-4147-A177-3AD203B41FA5}">
                      <a16:colId xmlns:a16="http://schemas.microsoft.com/office/drawing/2014/main" val="946646476"/>
                    </a:ext>
                  </a:extLst>
                </a:gridCol>
                <a:gridCol w="1236688">
                  <a:extLst>
                    <a:ext uri="{9D8B030D-6E8A-4147-A177-3AD203B41FA5}">
                      <a16:colId xmlns:a16="http://schemas.microsoft.com/office/drawing/2014/main" val="1876032385"/>
                    </a:ext>
                  </a:extLst>
                </a:gridCol>
                <a:gridCol w="1274161">
                  <a:extLst>
                    <a:ext uri="{9D8B030D-6E8A-4147-A177-3AD203B41FA5}">
                      <a16:colId xmlns:a16="http://schemas.microsoft.com/office/drawing/2014/main" val="2994977303"/>
                    </a:ext>
                  </a:extLst>
                </a:gridCol>
                <a:gridCol w="1249180">
                  <a:extLst>
                    <a:ext uri="{9D8B030D-6E8A-4147-A177-3AD203B41FA5}">
                      <a16:colId xmlns:a16="http://schemas.microsoft.com/office/drawing/2014/main" val="2813420449"/>
                    </a:ext>
                  </a:extLst>
                </a:gridCol>
                <a:gridCol w="1099278">
                  <a:extLst>
                    <a:ext uri="{9D8B030D-6E8A-4147-A177-3AD203B41FA5}">
                      <a16:colId xmlns:a16="http://schemas.microsoft.com/office/drawing/2014/main" val="2026261089"/>
                    </a:ext>
                  </a:extLst>
                </a:gridCol>
                <a:gridCol w="1387455">
                  <a:extLst>
                    <a:ext uri="{9D8B030D-6E8A-4147-A177-3AD203B41FA5}">
                      <a16:colId xmlns:a16="http://schemas.microsoft.com/office/drawing/2014/main" val="3198675608"/>
                    </a:ext>
                  </a:extLst>
                </a:gridCol>
              </a:tblGrid>
              <a:tr h="2888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System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English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Chinese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Spanish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German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Arabic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Urdu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562667084"/>
                  </a:ext>
                </a:extLst>
              </a:tr>
              <a:tr h="4267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XNLI Baseline - Translate 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73.7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67.0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68.8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66.5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65.8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56.6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2884523201"/>
                  </a:ext>
                </a:extLst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BERT - Translate Train 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81.4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74.2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77.3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75.2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70.5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</a:rPr>
                        <a:t>61.7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559216574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</a:rPr>
                        <a:t>M-BERT - Transfer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81.4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63.8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74.3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70.5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</a:rPr>
                        <a:t>62.1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58.3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3834532652"/>
                  </a:ext>
                </a:extLst>
              </a:tr>
            </a:tbl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909AF8B-2C51-4FC9-B9BE-61B96F90ED01}"/>
              </a:ext>
            </a:extLst>
          </p:cNvPr>
          <p:cNvSpPr txBox="1">
            <a:spLocks/>
          </p:cNvSpPr>
          <p:nvPr/>
        </p:nvSpPr>
        <p:spPr bwMode="auto">
          <a:xfrm>
            <a:off x="612098" y="4876977"/>
            <a:ext cx="11166422" cy="106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E6E6">
                  <a:lumMod val="25000"/>
                </a:srgbClr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We can see that M-BERT transfers from English to other languages very well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D004B2-7853-40B5-B073-816F38FE5CD1}"/>
              </a:ext>
            </a:extLst>
          </p:cNvPr>
          <p:cNvSpPr/>
          <p:nvPr/>
        </p:nvSpPr>
        <p:spPr>
          <a:xfrm>
            <a:off x="737016" y="6154589"/>
            <a:ext cx="3080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[XNLI paper: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Conneau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 et al.’18]</a:t>
            </a:r>
          </a:p>
        </p:txBody>
      </p:sp>
    </p:spTree>
    <p:extLst>
      <p:ext uri="{BB962C8B-B14F-4D97-AF65-F5344CB8AC3E}">
        <p14:creationId xmlns:p14="http://schemas.microsoft.com/office/powerpoint/2010/main" val="3324955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3EF4-EB92-409A-958C-A3F589F56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Why is M-BERT Cross-lingual?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E58A3-385C-4407-AA81-D50CB510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10972800" cy="4909636"/>
          </a:xfrm>
        </p:spPr>
        <p:txBody>
          <a:bodyPr/>
          <a:lstStyle/>
          <a:p>
            <a:r>
              <a:rPr lang="en-US" dirty="0"/>
              <a:t>What components of M-BERT are important for its cross-lingual ability?</a:t>
            </a:r>
          </a:p>
          <a:p>
            <a:endParaRPr lang="en-US" dirty="0"/>
          </a:p>
          <a:p>
            <a:r>
              <a:rPr lang="en-US" dirty="0"/>
              <a:t>We consider three dimensions: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>
                <a:ea typeface="+mn-lt"/>
                <a:cs typeface="+mn-lt"/>
              </a:rPr>
              <a:t>Linguistics</a:t>
            </a:r>
            <a:r>
              <a:rPr lang="en-US" dirty="0">
                <a:ea typeface="+mn-lt"/>
                <a:cs typeface="+mn-lt"/>
              </a:rPr>
              <a:t>: What is the contribution of word-piece overlap and language similarity?</a:t>
            </a:r>
            <a:endParaRPr lang="en-US" sz="1800" dirty="0"/>
          </a:p>
          <a:p>
            <a:pPr lvl="1"/>
            <a:endParaRPr lang="en-US" b="1" dirty="0">
              <a:ea typeface="+mn-lt"/>
              <a:cs typeface="+mn-lt"/>
            </a:endParaRPr>
          </a:p>
          <a:p>
            <a:pPr lvl="1"/>
            <a:r>
              <a:rPr lang="en-US" b="1" dirty="0">
                <a:ea typeface="+mn-lt"/>
                <a:cs typeface="+mn-lt"/>
              </a:rPr>
              <a:t>Architecture</a:t>
            </a:r>
            <a:r>
              <a:rPr lang="en-US" dirty="0">
                <a:ea typeface="+mn-lt"/>
                <a:cs typeface="+mn-lt"/>
              </a:rPr>
              <a:t>: How do depth, multi-head attention, and total number of parameters affect the cross-lingual ability of M-BERT? </a:t>
            </a:r>
          </a:p>
          <a:p>
            <a:pPr lvl="1"/>
            <a:endParaRPr lang="en-US" b="1" dirty="0">
              <a:ea typeface="+mn-lt"/>
              <a:cs typeface="+mn-lt"/>
            </a:endParaRPr>
          </a:p>
          <a:p>
            <a:pPr lvl="1"/>
            <a:r>
              <a:rPr lang="en-US" b="1" dirty="0">
                <a:ea typeface="+mn-lt"/>
                <a:cs typeface="+mn-lt"/>
              </a:rPr>
              <a:t>Input and Learning Objective</a:t>
            </a:r>
            <a:r>
              <a:rPr lang="en-US" dirty="0">
                <a:ea typeface="+mn-lt"/>
                <a:cs typeface="+mn-lt"/>
              </a:rPr>
              <a:t>: Is Next Sentence Prediction or language identification really important? Is word or character vocabulary better than word-piece vocabulary ?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E5F39-552B-4CB4-A10B-D41E904902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588C3-71D6-5D45-B118-1C664482E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C1851E-E9F1-5A41-8986-1357D02C4B19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effectLst/>
              </a:rPr>
              <a:t>XNLI Baseline - Translate </a:t>
            </a:r>
          </a:p>
        </p:txBody>
      </p:sp>
    </p:spTree>
    <p:extLst>
      <p:ext uri="{BB962C8B-B14F-4D97-AF65-F5344CB8AC3E}">
        <p14:creationId xmlns:p14="http://schemas.microsoft.com/office/powerpoint/2010/main" val="28559481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B972-C46F-433E-9D83-35394598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Experimental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FF747-843D-4645-B6FF-EE6A807AE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Languages:</a:t>
            </a:r>
          </a:p>
          <a:p>
            <a:pPr lvl="1"/>
            <a:r>
              <a:rPr lang="en-US" dirty="0">
                <a:ea typeface="+mn-lt"/>
                <a:cs typeface="+mn-lt"/>
              </a:rPr>
              <a:t>English is always the source language</a:t>
            </a:r>
          </a:p>
          <a:p>
            <a:pPr lvl="1"/>
            <a:r>
              <a:rPr lang="en-US" dirty="0">
                <a:ea typeface="+mn-lt"/>
                <a:cs typeface="+mn-lt"/>
              </a:rPr>
              <a:t>3 typologically different target languages: Spanish, Hindi, and Russian</a:t>
            </a:r>
          </a:p>
          <a:p>
            <a:pPr lvl="1"/>
            <a:r>
              <a:rPr lang="en-US" dirty="0">
                <a:ea typeface="+mn-lt"/>
                <a:cs typeface="+mn-lt"/>
              </a:rPr>
              <a:t>Use Wikipedia data, all four languages are sampled to the same size.</a:t>
            </a:r>
          </a:p>
          <a:p>
            <a:pPr marL="457200" lvl="1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cs typeface="Calibri"/>
              </a:rPr>
              <a:t>Bilingual BERT (B-BERT) – BERT trained on two languages. </a:t>
            </a:r>
          </a:p>
          <a:p>
            <a:pPr lvl="1"/>
            <a:r>
              <a:rPr lang="en-US" dirty="0">
                <a:ea typeface="+mn-lt"/>
                <a:cs typeface="+mn-lt"/>
              </a:rPr>
              <a:t>B-BERT trained on language A and B is denoted as A-B </a:t>
            </a:r>
          </a:p>
          <a:p>
            <a:pPr lvl="1"/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-hi -- B-BERT trained on English (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) and Hindi (hi), similarly for Spanish (es) and Russian (</a:t>
            </a:r>
            <a:r>
              <a:rPr lang="en-US" dirty="0" err="1">
                <a:ea typeface="+mn-lt"/>
                <a:cs typeface="+mn-lt"/>
              </a:rPr>
              <a:t>ru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ea typeface="+mn-lt"/>
                <a:cs typeface="+mn-lt"/>
              </a:rPr>
              <a:t>Tasks:</a:t>
            </a:r>
          </a:p>
          <a:p>
            <a:pPr lvl="1"/>
            <a:r>
              <a:rPr lang="en-US" dirty="0">
                <a:ea typeface="+mn-lt"/>
                <a:cs typeface="+mn-lt"/>
              </a:rPr>
              <a:t>Two conceptually different tasks: Textual Entailment and named entity recognition (NER)</a:t>
            </a:r>
            <a:endParaRPr lang="en-US" dirty="0"/>
          </a:p>
          <a:p>
            <a:pPr lvl="2"/>
            <a:r>
              <a:rPr lang="en-US" dirty="0">
                <a:ea typeface="+mn-lt"/>
                <a:cs typeface="+mn-lt"/>
              </a:rPr>
              <a:t>TE: the XNLI dataset </a:t>
            </a:r>
          </a:p>
          <a:p>
            <a:pPr lvl="2"/>
            <a:r>
              <a:rPr lang="en-US" dirty="0">
                <a:ea typeface="+mn-lt"/>
                <a:cs typeface="+mn-lt"/>
              </a:rPr>
              <a:t>Cross-lingual NER: LORELEI dataset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5F0628-B320-45D6-947F-85D94FE06E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588C3-71D6-5D45-B118-1C664482E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04232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BB3A-249E-4213-8865-682C9948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Linguistics (1): Word-piece Overlap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34B49-7054-4ED3-B3EC-00A7C58F9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+mn-lt"/>
                <a:cs typeface="+mn-lt"/>
              </a:rPr>
              <a:t>BERT’s representation is based on word-pieces </a:t>
            </a:r>
          </a:p>
          <a:p>
            <a:pPr lvl="1"/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Hypothesis: M-BERT works due to overlapping word-pieces </a:t>
            </a:r>
          </a:p>
          <a:p>
            <a:pPr lvl="1"/>
            <a:r>
              <a:rPr lang="en-US" dirty="0">
                <a:ea typeface="+mn-lt"/>
                <a:cs typeface="+mn-lt"/>
              </a:rPr>
              <a:t>M-BERT generalizes across languages because of </a:t>
            </a:r>
            <a:r>
              <a:rPr lang="en-US" b="1" dirty="0">
                <a:ea typeface="+mn-lt"/>
                <a:cs typeface="+mn-lt"/>
              </a:rPr>
              <a:t>shared word-pieces across languages </a:t>
            </a:r>
            <a:r>
              <a:rPr lang="en-US" dirty="0">
                <a:ea typeface="+mn-lt"/>
                <a:cs typeface="+mn-lt"/>
              </a:rPr>
              <a:t>that are mapped to a shared feature space.  </a:t>
            </a:r>
          </a:p>
          <a:p>
            <a:pPr lvl="1"/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Indeed, texts in different languages share some common word-piece vocabulary </a:t>
            </a:r>
          </a:p>
          <a:p>
            <a:pPr lvl="1"/>
            <a:r>
              <a:rPr lang="en-US" dirty="0">
                <a:ea typeface="+mn-lt"/>
                <a:cs typeface="+mn-lt"/>
              </a:rPr>
              <a:t>Numbers, named entities, even actual words (when the script is shared). </a:t>
            </a:r>
          </a:p>
          <a:p>
            <a:pPr lvl="1"/>
            <a:r>
              <a:rPr lang="en-US" dirty="0">
                <a:ea typeface="+mn-lt"/>
                <a:cs typeface="+mn-lt"/>
              </a:rPr>
              <a:t>We refer to this as word-piece overlap.</a:t>
            </a:r>
          </a:p>
          <a:p>
            <a:endParaRPr lang="en-US" dirty="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BA0C4-5D5B-4244-B46B-7BCEC83147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588C3-71D6-5D45-B118-1C664482E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808941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BB3A-249E-4213-8865-682C9948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word-piece overlap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34B49-7054-4ED3-B3EC-00A7C58F9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study the effect of word-pieces we should compare the models with and without it, but how to get a model without word-piece overlap?</a:t>
            </a:r>
          </a:p>
          <a:p>
            <a:pPr lvl="1"/>
            <a:r>
              <a:rPr lang="en-US" dirty="0"/>
              <a:t>Fake English </a:t>
            </a:r>
            <a:r>
              <a:rPr lang="en-US" dirty="0">
                <a:ea typeface="+mn-lt"/>
                <a:cs typeface="+mn-lt"/>
              </a:rPr>
              <a:t>(</a:t>
            </a:r>
            <a:r>
              <a:rPr lang="en-US" dirty="0" err="1">
                <a:ea typeface="+mn-lt"/>
                <a:cs typeface="+mn-lt"/>
              </a:rPr>
              <a:t>enfake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 lvl="1"/>
            <a:endParaRPr lang="en-US" dirty="0"/>
          </a:p>
          <a:p>
            <a:r>
              <a:rPr lang="en-US" dirty="0"/>
              <a:t>Fake-English </a:t>
            </a:r>
          </a:p>
          <a:p>
            <a:pPr lvl="1"/>
            <a:r>
              <a:rPr lang="en-US" dirty="0">
                <a:ea typeface="+mn-lt"/>
                <a:cs typeface="+mn-lt"/>
              </a:rPr>
              <a:t>Shifting the Unicode of each character in English Wikipedia text by a large constant so that there is strictly </a:t>
            </a:r>
            <a:r>
              <a:rPr lang="en-US" dirty="0">
                <a:solidFill>
                  <a:srgbClr val="0000FF"/>
                </a:solidFill>
                <a:ea typeface="+mn-lt"/>
                <a:cs typeface="+mn-lt"/>
              </a:rPr>
              <a:t>no character overlap with any other Wikipedia text</a:t>
            </a:r>
          </a:p>
          <a:p>
            <a:pPr lvl="1"/>
            <a:r>
              <a:rPr lang="en-US" dirty="0">
                <a:ea typeface="+mn-lt"/>
                <a:cs typeface="+mn-lt"/>
              </a:rPr>
              <a:t>English and Fake-English don’t share any vocabulary/characters, but they have exactly the same structure. </a:t>
            </a:r>
          </a:p>
          <a:p>
            <a:pPr lvl="1"/>
            <a:r>
              <a:rPr lang="en-US" dirty="0">
                <a:ea typeface="+mn-lt"/>
                <a:cs typeface="+mn-lt"/>
              </a:rPr>
              <a:t>We measure the contribution of word-piece overlap as the drop in performance when we use Fake-English instead of English.  </a:t>
            </a:r>
          </a:p>
          <a:p>
            <a:pPr lvl="1"/>
            <a:endParaRPr lang="en-US" dirty="0">
              <a:ea typeface="+mn-lt"/>
              <a:cs typeface="+mn-lt"/>
            </a:endParaRPr>
          </a:p>
          <a:p>
            <a:pPr lvl="1"/>
            <a:endParaRPr lang="en-US" dirty="0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BA0C4-5D5B-4244-B46B-7BCEC83147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588C3-71D6-5D45-B118-1C664482E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68365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22888C1-D60D-445E-8404-5235BFD6EBBD}"/>
              </a:ext>
            </a:extLst>
          </p:cNvPr>
          <p:cNvSpPr/>
          <p:nvPr/>
        </p:nvSpPr>
        <p:spPr>
          <a:xfrm>
            <a:off x="457200" y="4944711"/>
            <a:ext cx="5948259" cy="1135581"/>
          </a:xfrm>
          <a:prstGeom prst="rect">
            <a:avLst/>
          </a:prstGeom>
          <a:solidFill>
            <a:srgbClr val="FFFFCC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4B4D9-4561-414E-8F93-E3E6232F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word-piece overlap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69F87-83BC-44B7-956F-709044C49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588C3-71D6-5D45-B118-1C664482E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5F77FF-37F0-4B6A-95EA-CAC6521C3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236603" y="3896971"/>
            <a:ext cx="3869336" cy="285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DB051-79A8-4F28-A46B-0FA51CA0B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603" y="979713"/>
            <a:ext cx="3801209" cy="280527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6C529D-CFAC-4D79-8BD5-C81F5943B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7"/>
            <a:ext cx="5948259" cy="2245488"/>
          </a:xfrm>
        </p:spPr>
        <p:txBody>
          <a:bodyPr/>
          <a:lstStyle/>
          <a:p>
            <a:r>
              <a:rPr lang="en-US" dirty="0"/>
              <a:t>Setting:</a:t>
            </a:r>
          </a:p>
          <a:p>
            <a:pPr lvl="1"/>
            <a:r>
              <a:rPr lang="en-US" dirty="0"/>
              <a:t>Train a pair of B-BERTs</a:t>
            </a:r>
          </a:p>
          <a:p>
            <a:pPr lvl="2"/>
            <a:r>
              <a:rPr lang="en-US" b="1" dirty="0">
                <a:solidFill>
                  <a:srgbClr val="3366FF"/>
                </a:solidFill>
              </a:rPr>
              <a:t>English-L </a:t>
            </a:r>
            <a:r>
              <a:rPr lang="en-US" dirty="0"/>
              <a:t>vs. </a:t>
            </a:r>
            <a:r>
              <a:rPr lang="en-US" b="1" dirty="0" err="1">
                <a:solidFill>
                  <a:srgbClr val="FF9900"/>
                </a:solidFill>
              </a:rPr>
              <a:t>FakeEnglish</a:t>
            </a:r>
            <a:r>
              <a:rPr lang="en-US" b="1" dirty="0">
                <a:solidFill>
                  <a:srgbClr val="FF9900"/>
                </a:solidFill>
              </a:rPr>
              <a:t>-L</a:t>
            </a:r>
          </a:p>
          <a:p>
            <a:pPr lvl="1"/>
            <a:r>
              <a:rPr lang="en-US" dirty="0"/>
              <a:t>Tune on English (</a:t>
            </a:r>
            <a:r>
              <a:rPr lang="en-US" dirty="0" err="1"/>
              <a:t>FakeEnglish</a:t>
            </a:r>
            <a:r>
              <a:rPr lang="en-US" dirty="0"/>
              <a:t>, resp.) data</a:t>
            </a:r>
          </a:p>
          <a:p>
            <a:pPr lvl="1"/>
            <a:r>
              <a:rPr lang="en-US" dirty="0"/>
              <a:t>Test on the target Language</a:t>
            </a:r>
          </a:p>
          <a:p>
            <a:pPr lvl="1"/>
            <a:r>
              <a:rPr lang="en-US" dirty="0"/>
              <a:t>(Right most: </a:t>
            </a:r>
            <a:r>
              <a:rPr lang="en-US" dirty="0" err="1"/>
              <a:t>Eng-FakeEnglish</a:t>
            </a:r>
            <a:r>
              <a:rPr lang="en-US" dirty="0"/>
              <a:t> B-BERT; tune on </a:t>
            </a:r>
            <a:r>
              <a:rPr lang="en-US" dirty="0" err="1"/>
              <a:t>FakeEnglish</a:t>
            </a:r>
            <a:r>
              <a:rPr lang="en-US" dirty="0"/>
              <a:t>; test on both)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B-BERT is cross-lingual even when there is absolutely no word-piece overlap</a:t>
            </a:r>
          </a:p>
        </p:txBody>
      </p:sp>
    </p:spTree>
    <p:extLst>
      <p:ext uri="{BB962C8B-B14F-4D97-AF65-F5344CB8AC3E}">
        <p14:creationId xmlns:p14="http://schemas.microsoft.com/office/powerpoint/2010/main" val="510620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ADD7-8E06-41B6-B0D6-DB94B73F3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Linguistics (2): Structural Similarity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708D4-9758-4A58-A110-B626E2545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921" y="979713"/>
            <a:ext cx="10972800" cy="4484915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Structure of a language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In today’s context, we define “structure” to include every aspect of the language that is invariant to its script. </a:t>
            </a:r>
          </a:p>
          <a:p>
            <a:pPr lvl="1"/>
            <a:r>
              <a:rPr lang="en-US" dirty="0">
                <a:ea typeface="+mn-lt"/>
                <a:cs typeface="+mn-lt"/>
              </a:rPr>
              <a:t> E.g., morphology, word-ordering, word frequency, word-pair frequency, etc. </a:t>
            </a:r>
            <a:endParaRPr lang="en-US" dirty="0"/>
          </a:p>
          <a:p>
            <a:pPr lvl="1"/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Note that English and Fake-English do not share any vocabulary or characters</a:t>
            </a:r>
          </a:p>
          <a:p>
            <a:pPr lvl="1"/>
            <a:r>
              <a:rPr lang="en-US" dirty="0">
                <a:ea typeface="+mn-lt"/>
                <a:cs typeface="+mn-lt"/>
              </a:rPr>
              <a:t>but they have exactly the same structure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Intuitively, English and Spanish are more “structurally similar” than (English, Hindi) and (English, Russian).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Hypothesis: There is some similarity on ordering of words in each language</a:t>
            </a:r>
          </a:p>
          <a:p>
            <a:r>
              <a:rPr lang="en-US" dirty="0">
                <a:cs typeface="Calibri"/>
              </a:rPr>
              <a:t>Hypothesis: Bert can rely on similarity of frequency of words to learn cross-lingually.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434E7-A1C2-4585-8885-FD4C930E47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588C3-71D6-5D45-B118-1C664482E1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217437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oth_Pen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sin_CCG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  <a:latin typeface="Helvetica Neue" charset="0"/>
            <a:ea typeface="Helvetica Neue" charset="0"/>
            <a:cs typeface="Helvetica Neue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asin_CCG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enn-ccg" id="{8414DCC5-42C5-EF4E-82E6-3DB3E6AEABD0}" vid="{8FCD17D1-743A-7141-922B-EB412980A69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1777</Words>
  <Application>Microsoft Macintosh PowerPoint</Application>
  <PresentationFormat>Widescreen</PresentationFormat>
  <Paragraphs>347</Paragraphs>
  <Slides>20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Helvetica Light</vt:lpstr>
      <vt:lpstr>Helvetica Neue</vt:lpstr>
      <vt:lpstr>Wingdings</vt:lpstr>
      <vt:lpstr>Office Theme</vt:lpstr>
      <vt:lpstr>Roth_Penn</vt:lpstr>
      <vt:lpstr>Cross-Lingual Ability of Multilingual BERT: An Empirical Study</vt:lpstr>
      <vt:lpstr>Multilingual BERT </vt:lpstr>
      <vt:lpstr>Surprisingly Cross Lingual</vt:lpstr>
      <vt:lpstr>Why is M-BERT Cross-lingual? </vt:lpstr>
      <vt:lpstr>Experimental Setting</vt:lpstr>
      <vt:lpstr>Linguistics (1): Word-piece Overlap</vt:lpstr>
      <vt:lpstr>Removing word-piece overlap</vt:lpstr>
      <vt:lpstr>Impact of word-piece overlap </vt:lpstr>
      <vt:lpstr>Linguistics (2): Structural Similarity</vt:lpstr>
      <vt:lpstr>Eliminating word ordering</vt:lpstr>
      <vt:lpstr>Preserving unigram word frequency</vt:lpstr>
      <vt:lpstr>The Impact of Structural Similarity </vt:lpstr>
      <vt:lpstr>The Impact of Structural Similarity </vt:lpstr>
      <vt:lpstr>Architecture</vt:lpstr>
      <vt:lpstr>Architecture (1): Depth is critical</vt:lpstr>
      <vt:lpstr>Architecture (2) #(Attention Heads) </vt:lpstr>
      <vt:lpstr>Architecture (3) #(Parameters) </vt:lpstr>
      <vt:lpstr>Architecture (3) #(Parameters) </vt:lpstr>
      <vt:lpstr>Input and Learning Objective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Cross-Lingual Ability of Multilingual BERT: An Empirical Study</dc:title>
  <dc:creator>Wang, Zihan</dc:creator>
  <cp:lastModifiedBy>Wang, Zihan</cp:lastModifiedBy>
  <cp:revision>3</cp:revision>
  <dcterms:created xsi:type="dcterms:W3CDTF">2022-01-08T17:42:08Z</dcterms:created>
  <dcterms:modified xsi:type="dcterms:W3CDTF">2022-01-11T22:18:08Z</dcterms:modified>
</cp:coreProperties>
</file>